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1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石 正史" initials="古石" lastIdx="6" clrIdx="0">
    <p:extLst>
      <p:ext uri="{19B8F6BF-5375-455C-9EA6-DF929625EA0E}">
        <p15:presenceInfo xmlns:p15="http://schemas.microsoft.com/office/powerpoint/2012/main" userId="S-1-5-21-1886169037-697132945-400449928-687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2D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76" autoAdjust="0"/>
    <p:restoredTop sz="96391" autoAdjust="0"/>
  </p:normalViewPr>
  <p:slideViewPr>
    <p:cSldViewPr>
      <p:cViewPr>
        <p:scale>
          <a:sx n="150" d="100"/>
          <a:sy n="150" d="100"/>
        </p:scale>
        <p:origin x="677" y="101"/>
      </p:cViewPr>
      <p:guideLst>
        <p:guide orient="horz" pos="55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8475"/>
          </a:xfrm>
          <a:prstGeom prst="rect">
            <a:avLst/>
          </a:prstGeom>
        </p:spPr>
        <p:txBody>
          <a:bodyPr vert="horz" lIns="91432" tIns="45716" rIns="91432" bIns="45716" rtlCol="0"/>
          <a:lstStyle>
            <a:lvl1pPr algn="r">
              <a:defRPr sz="1200"/>
            </a:lvl1pPr>
          </a:lstStyle>
          <a:p>
            <a:fld id="{25315E54-6DE2-456D-B55A-2676BDC37643}" type="datetimeFigureOut">
              <a:rPr kumimoji="1" lang="ja-JP" altLang="en-US" smtClean="0"/>
              <a:t>2025/4/7</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2" tIns="45716" rIns="91432" bIns="45716" rtlCol="0" anchor="b"/>
          <a:lstStyle>
            <a:lvl1pPr algn="r">
              <a:defRPr sz="1200"/>
            </a:lvl1pPr>
          </a:lstStyle>
          <a:p>
            <a:fld id="{CADACD67-2FD7-4640-987E-5724AA9AC193}" type="slidenum">
              <a:rPr kumimoji="1" lang="ja-JP" altLang="en-US" smtClean="0"/>
              <a:t>‹#›</a:t>
            </a:fld>
            <a:endParaRPr kumimoji="1" lang="ja-JP" altLang="en-US"/>
          </a:p>
        </p:txBody>
      </p:sp>
    </p:spTree>
    <p:extLst>
      <p:ext uri="{BB962C8B-B14F-4D97-AF65-F5344CB8AC3E}">
        <p14:creationId xmlns:p14="http://schemas.microsoft.com/office/powerpoint/2010/main" val="11484125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DACD67-2FD7-4640-987E-5724AA9AC193}" type="slidenum">
              <a:rPr kumimoji="1" lang="ja-JP" altLang="en-US" smtClean="0"/>
              <a:t>1</a:t>
            </a:fld>
            <a:endParaRPr kumimoji="1" lang="ja-JP" altLang="en-US"/>
          </a:p>
        </p:txBody>
      </p:sp>
    </p:spTree>
    <p:extLst>
      <p:ext uri="{BB962C8B-B14F-4D97-AF65-F5344CB8AC3E}">
        <p14:creationId xmlns:p14="http://schemas.microsoft.com/office/powerpoint/2010/main" val="161750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2025/4/7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2025/4/7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2025/4/7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2025/4/7</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0" y="-12947"/>
            <a:ext cx="6858000" cy="120057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0" y="363100"/>
            <a:ext cx="6787552" cy="830997"/>
          </a:xfrm>
          <a:prstGeom prst="rect">
            <a:avLst/>
          </a:prstGeom>
          <a:noFill/>
        </p:spPr>
        <p:txBody>
          <a:bodyPr wrap="square" rtlCol="0">
            <a:spAutoFit/>
          </a:bodyPr>
          <a:lstStyle/>
          <a:p>
            <a:pPr algn="ct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幼児教育・保育の無償化について</a:t>
            </a:r>
          </a:p>
        </p:txBody>
      </p:sp>
      <p:sp>
        <p:nvSpPr>
          <p:cNvPr id="343" name="角丸四角形 342"/>
          <p:cNvSpPr/>
          <p:nvPr/>
        </p:nvSpPr>
        <p:spPr>
          <a:xfrm>
            <a:off x="116632" y="1200571"/>
            <a:ext cx="6696744" cy="5642586"/>
          </a:xfrm>
          <a:prstGeom prst="roundRect">
            <a:avLst>
              <a:gd name="adj" fmla="val 2183"/>
            </a:avLst>
          </a:prstGeom>
          <a:ln/>
        </p:spPr>
        <p:style>
          <a:lnRef idx="2">
            <a:schemeClr val="accent6"/>
          </a:lnRef>
          <a:fillRef idx="1">
            <a:schemeClr val="lt1"/>
          </a:fillRef>
          <a:effectRef idx="0">
            <a:schemeClr val="accent6"/>
          </a:effectRef>
          <a:fontRef idx="minor">
            <a:schemeClr val="dk1"/>
          </a:fontRef>
        </p:style>
        <p:txBody>
          <a:bodyPr rtlCol="0" anchor="ctr"/>
          <a:lstStyle/>
          <a:p>
            <a:pPr marL="180000" indent="-457200">
              <a:lnSpc>
                <a:spcPts val="2200"/>
              </a:lnSpc>
            </a:pPr>
            <a:r>
              <a:rPr kumimoji="1" lang="ja-JP" altLang="en-US" sz="1600" dirty="0">
                <a:latin typeface="メイリオ" panose="020B0604030504040204" pitchFamily="50" charset="-128"/>
                <a:ea typeface="メイリオ" panose="020B0604030504040204" pitchFamily="50" charset="-128"/>
              </a:rPr>
              <a:t>○　無償化の対象となるためには、お住まいの</a:t>
            </a:r>
            <a:r>
              <a:rPr kumimoji="1" lang="ja-JP" altLang="en-US" sz="1600" u="sng" dirty="0">
                <a:latin typeface="メイリオ" panose="020B0604030504040204" pitchFamily="50" charset="-128"/>
                <a:ea typeface="メイリオ" panose="020B0604030504040204" pitchFamily="50" charset="-128"/>
              </a:rPr>
              <a:t>市区町村から「保育の</a:t>
            </a:r>
            <a:endParaRPr kumimoji="1" lang="en-US" altLang="ja-JP" sz="1600" u="sng" dirty="0">
              <a:latin typeface="メイリオ" panose="020B0604030504040204" pitchFamily="50" charset="-128"/>
              <a:ea typeface="メイリオ" panose="020B0604030504040204" pitchFamily="50" charset="-128"/>
            </a:endParaRPr>
          </a:p>
          <a:p>
            <a:pPr marL="180000" indent="-457200">
              <a:lnSpc>
                <a:spcPts val="2200"/>
              </a:lnSpc>
            </a:pPr>
            <a:r>
              <a:rPr kumimoji="1" lang="ja-JP" altLang="en-US" sz="1600" dirty="0">
                <a:latin typeface="メイリオ" panose="020B0604030504040204" pitchFamily="50" charset="-128"/>
                <a:ea typeface="メイリオ" panose="020B0604030504040204" pitchFamily="50" charset="-128"/>
              </a:rPr>
              <a:t>　</a:t>
            </a:r>
            <a:r>
              <a:rPr kumimoji="1" lang="ja-JP" altLang="en-US" sz="1600" u="sng" dirty="0">
                <a:latin typeface="メイリオ" panose="020B0604030504040204" pitchFamily="50" charset="-128"/>
                <a:ea typeface="メイリオ" panose="020B0604030504040204" pitchFamily="50" charset="-128"/>
              </a:rPr>
              <a:t>必要性の認定」を受ける必要があります。</a:t>
            </a:r>
            <a:endParaRPr kumimoji="1" lang="en-US" altLang="ja-JP" sz="1600" u="sng" dirty="0">
              <a:latin typeface="メイリオ" panose="020B0604030504040204" pitchFamily="50" charset="-128"/>
              <a:ea typeface="メイリオ" panose="020B0604030504040204" pitchFamily="50" charset="-128"/>
            </a:endParaRPr>
          </a:p>
          <a:p>
            <a:pPr marL="792000" lvl="1" indent="-612000">
              <a:lnSpc>
                <a:spcPts val="1600"/>
              </a:lnSpc>
              <a:spcBef>
                <a:spcPts val="600"/>
              </a:spcBef>
            </a:pPr>
            <a:r>
              <a:rPr lang="ja-JP" altLang="en-US" sz="1200" dirty="0">
                <a:latin typeface="ＭＳ ゴシック" panose="020B0609070205080204" pitchFamily="49" charset="-128"/>
                <a:ea typeface="ＭＳ ゴシック" panose="020B0609070205080204" pitchFamily="49" charset="-128"/>
              </a:rPr>
              <a:t>　　　①認可</a:t>
            </a:r>
            <a:r>
              <a:rPr lang="ja-JP" altLang="en-US" sz="1200" dirty="0">
                <a:solidFill>
                  <a:schemeClr val="tx1"/>
                </a:solidFill>
                <a:latin typeface="ＭＳ ゴシック" panose="020B0609070205080204" pitchFamily="49" charset="-128"/>
                <a:ea typeface="ＭＳ ゴシック" panose="020B0609070205080204" pitchFamily="49" charset="-128"/>
              </a:rPr>
              <a:t>保育所や認定こども園等を利用されていない方で、「保育の必要性」がある方が対象となります。</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marL="792000" lvl="1" indent="-612000">
              <a:lnSpc>
                <a:spcPts val="1600"/>
              </a:lnSpc>
              <a:spcBef>
                <a:spcPts val="600"/>
              </a:spcBef>
            </a:pPr>
            <a:r>
              <a:rPr lang="ja-JP" altLang="en-US" sz="1200" dirty="0">
                <a:latin typeface="ＭＳ ゴシック" panose="020B0609070205080204" pitchFamily="49" charset="-128"/>
                <a:ea typeface="ＭＳ ゴシック" panose="020B0609070205080204" pitchFamily="49" charset="-128"/>
              </a:rPr>
              <a:t>　　　②「</a:t>
            </a:r>
            <a:r>
              <a:rPr kumimoji="1" lang="ja-JP" altLang="en-US" sz="1200" dirty="0">
                <a:latin typeface="ＭＳ ゴシック" panose="020B0609070205080204" pitchFamily="49" charset="-128"/>
                <a:ea typeface="ＭＳ ゴシック" panose="020B0609070205080204" pitchFamily="49" charset="-128"/>
              </a:rPr>
              <a:t>保育の必要性の認定」の要件については、就労等の要件（認可保育所の利用と同等の要件）がありますので、詳しくはお住まいの市区町村にご確認ください。</a:t>
            </a:r>
            <a:endParaRPr kumimoji="1" lang="en-US" altLang="ja-JP" sz="1200" dirty="0">
              <a:latin typeface="ＭＳ ゴシック" panose="020B0609070205080204" pitchFamily="49" charset="-128"/>
              <a:ea typeface="ＭＳ ゴシック" panose="020B0609070205080204" pitchFamily="49" charset="-128"/>
            </a:endParaRPr>
          </a:p>
          <a:p>
            <a:pPr marL="792000" lvl="1" indent="-612000">
              <a:lnSpc>
                <a:spcPts val="1600"/>
              </a:lnSpc>
              <a:spcBef>
                <a:spcPts val="600"/>
              </a:spcBef>
            </a:pPr>
            <a:r>
              <a:rPr kumimoji="1" lang="ja-JP" altLang="en-US" sz="1200" dirty="0">
                <a:latin typeface="ＭＳ ゴシック" panose="020B0609070205080204" pitchFamily="49" charset="-128"/>
                <a:ea typeface="ＭＳ ゴシック" panose="020B0609070205080204" pitchFamily="49" charset="-128"/>
              </a:rPr>
              <a:t>　　　③「保育の必要性の認定」をまだ受けていない場合、市区町村に申請が必要です。</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lang="ja-JP" altLang="en-US" sz="1600" u="sng" dirty="0">
                <a:latin typeface="メイリオ" panose="020B0604030504040204" pitchFamily="50" charset="-128"/>
                <a:ea typeface="メイリオ" panose="020B0604030504040204" pitchFamily="50" charset="-128"/>
              </a:rPr>
              <a:t>３歳児クラスから５歳児クラスまでの子どもたちは、月額</a:t>
            </a:r>
            <a:r>
              <a:rPr lang="en-US" altLang="ja-JP" sz="1600" u="sng" dirty="0">
                <a:latin typeface="メイリオ" panose="020B0604030504040204" pitchFamily="50" charset="-128"/>
                <a:ea typeface="メイリオ" panose="020B0604030504040204" pitchFamily="50" charset="-128"/>
              </a:rPr>
              <a:t>3.7</a:t>
            </a:r>
            <a:r>
              <a:rPr lang="ja-JP" altLang="en-US" sz="1600" u="sng" dirty="0">
                <a:latin typeface="メイリオ" panose="020B0604030504040204" pitchFamily="50" charset="-128"/>
                <a:ea typeface="メイリオ" panose="020B0604030504040204" pitchFamily="50" charset="-128"/>
              </a:rPr>
              <a:t>万円まで</a:t>
            </a:r>
            <a:r>
              <a:rPr lang="ja-JP" altLang="en-US" sz="1600" dirty="0">
                <a:latin typeface="メイリオ" panose="020B0604030504040204" pitchFamily="50" charset="-128"/>
                <a:ea typeface="メイリオ" panose="020B0604030504040204" pitchFamily="50" charset="-128"/>
              </a:rPr>
              <a:t>の利用料（保育料）が無償化の対象となります。</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endParaRPr lang="en-US" altLang="ja-JP" sz="10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lang="ja-JP" altLang="en-US" sz="1600" u="sng" dirty="0">
                <a:latin typeface="メイリオ" panose="020B0604030504040204" pitchFamily="50" charset="-128"/>
                <a:ea typeface="メイリオ" panose="020B0604030504040204" pitchFamily="50" charset="-128"/>
              </a:rPr>
              <a:t>０歳児クラスから２歳児クラスまでの住民税非課税世帯の子どもたちは月額</a:t>
            </a:r>
            <a:r>
              <a:rPr lang="en-US" altLang="ja-JP" sz="1600" u="sng" dirty="0">
                <a:latin typeface="メイリオ" panose="020B0604030504040204" pitchFamily="50" charset="-128"/>
                <a:ea typeface="メイリオ" panose="020B0604030504040204" pitchFamily="50" charset="-128"/>
              </a:rPr>
              <a:t>4.2</a:t>
            </a:r>
            <a:r>
              <a:rPr lang="ja-JP" altLang="en-US" sz="1600" u="sng" dirty="0">
                <a:latin typeface="メイリオ" panose="020B0604030504040204" pitchFamily="50" charset="-128"/>
                <a:ea typeface="メイリオ" panose="020B0604030504040204" pitchFamily="50" charset="-128"/>
              </a:rPr>
              <a:t>万円まで</a:t>
            </a:r>
            <a:r>
              <a:rPr lang="ja-JP" altLang="en-US" sz="1600" dirty="0">
                <a:latin typeface="メイリオ" panose="020B0604030504040204" pitchFamily="50" charset="-128"/>
                <a:ea typeface="メイリオ" panose="020B0604030504040204" pitchFamily="50" charset="-128"/>
              </a:rPr>
              <a:t>の利用料（保育料）が無償化の対象となります。</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endParaRPr lang="en-US" altLang="ja-JP" sz="10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都道府県等に届出をした</a:t>
            </a:r>
            <a:r>
              <a:rPr lang="ja-JP" altLang="en-US" sz="1600" u="sng" dirty="0">
                <a:latin typeface="メイリオ" panose="020B0604030504040204" pitchFamily="50" charset="-128"/>
                <a:ea typeface="メイリオ" panose="020B0604030504040204" pitchFamily="50" charset="-128"/>
              </a:rPr>
              <a:t>認可外保育施設</a:t>
            </a:r>
            <a:endParaRPr lang="en-US" altLang="ja-JP" sz="1600" u="sng" dirty="0">
              <a:latin typeface="メイリオ" panose="020B0604030504040204" pitchFamily="50" charset="-128"/>
              <a:ea typeface="メイリオ" panose="020B0604030504040204" pitchFamily="50" charset="-128"/>
            </a:endParaRPr>
          </a:p>
          <a:p>
            <a:pPr marL="180000" indent="-457200">
              <a:lnSpc>
                <a:spcPts val="2200"/>
              </a:lnSpc>
            </a:pPr>
            <a:r>
              <a:rPr lang="ja-JP" altLang="en-US" sz="1200" dirty="0">
                <a:latin typeface="ＭＳ ゴシック" panose="020B0609070205080204" pitchFamily="49" charset="-128"/>
                <a:ea typeface="ＭＳ ゴシック" panose="020B0609070205080204" pitchFamily="49" charset="-128"/>
              </a:rPr>
              <a:t>　　　（一般的な認可外保育施設や、地方自治体独自の認証保育施設、ベビーシッター、</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r>
              <a:rPr lang="en-US" altLang="ja-JP" sz="120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認可外の事業所内保育所等）        　　　　　　　　</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r>
              <a:rPr lang="ja-JP" altLang="en-US"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rPr>
              <a:t>一時預かり事業</a:t>
            </a:r>
            <a:r>
              <a:rPr lang="ja-JP" altLang="en-US" sz="1600" dirty="0">
                <a:latin typeface="メイリオ" panose="020B0604030504040204" pitchFamily="50" charset="-128"/>
                <a:ea typeface="メイリオ" panose="020B0604030504040204" pitchFamily="50" charset="-128"/>
              </a:rPr>
              <a:t>　・</a:t>
            </a:r>
            <a:r>
              <a:rPr lang="ja-JP" altLang="en-US" sz="1600" u="sng" dirty="0">
                <a:latin typeface="メイリオ" panose="020B0604030504040204" pitchFamily="50" charset="-128"/>
                <a:ea typeface="メイリオ" panose="020B0604030504040204" pitchFamily="50" charset="-128"/>
              </a:rPr>
              <a:t>病児保育事業</a:t>
            </a:r>
            <a:endParaRPr lang="en-US" altLang="ja-JP" sz="1600" u="sng"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lang="ja-JP" altLang="en-US" sz="1600" u="sng" dirty="0">
                <a:latin typeface="メイリオ" panose="020B0604030504040204" pitchFamily="50" charset="-128"/>
                <a:ea typeface="メイリオ" panose="020B0604030504040204" pitchFamily="50" charset="-128"/>
              </a:rPr>
              <a:t>ファミリー・サポート・センター事業</a:t>
            </a:r>
            <a:r>
              <a:rPr lang="ja-JP" altLang="en-US" sz="1600" dirty="0">
                <a:latin typeface="メイリオ" panose="020B0604030504040204" pitchFamily="50" charset="-128"/>
                <a:ea typeface="メイリオ" panose="020B0604030504040204" pitchFamily="50" charset="-128"/>
              </a:rPr>
              <a:t>　　</a:t>
            </a:r>
            <a:r>
              <a:rPr lang="ja-JP" altLang="en-US" sz="1600" u="sng" dirty="0">
                <a:latin typeface="メイリオ" panose="020B0604030504040204" pitchFamily="50" charset="-128"/>
                <a:ea typeface="メイリオ" panose="020B0604030504040204" pitchFamily="50" charset="-128"/>
              </a:rPr>
              <a:t>が対象</a:t>
            </a:r>
            <a:r>
              <a:rPr lang="ja-JP" altLang="en-US" sz="1600" dirty="0">
                <a:latin typeface="メイリオ" panose="020B0604030504040204" pitchFamily="50" charset="-128"/>
                <a:ea typeface="メイリオ" panose="020B0604030504040204" pitchFamily="50" charset="-128"/>
              </a:rPr>
              <a:t>です。</a:t>
            </a:r>
            <a:endParaRPr lang="en-US" altLang="ja-JP" sz="1600"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25824" y="40671"/>
            <a:ext cx="6813376" cy="2515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一時預かり・病児・病後児保育事業・ファミリーサポート事業を利用している方へ</a:t>
            </a:r>
          </a:p>
        </p:txBody>
      </p:sp>
      <p:sp>
        <p:nvSpPr>
          <p:cNvPr id="6" name="正方形/長方形 5"/>
          <p:cNvSpPr/>
          <p:nvPr/>
        </p:nvSpPr>
        <p:spPr>
          <a:xfrm>
            <a:off x="232857" y="6948264"/>
            <a:ext cx="6464294" cy="2088232"/>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請求・支払いなど手続きの詳細についてはお住まいの市区町村にご確認ください。</a:t>
            </a:r>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900" dirty="0">
              <a:solidFill>
                <a:schemeClr val="tx1"/>
              </a:solidFill>
              <a:latin typeface="メイリオ" panose="020B0604030504040204" pitchFamily="50" charset="-128"/>
              <a:ea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rPr>
              <a:t>問い合わせ先：</a:t>
            </a: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お近くの認可外保育施設に関する情報について</a:t>
            </a:r>
            <a:r>
              <a:rPr lang="en-US" altLang="ja-JP" sz="1300" dirty="0">
                <a:solidFill>
                  <a:schemeClr val="tx1"/>
                </a:solidFill>
                <a:latin typeface="メイリオ" panose="020B0604030504040204" pitchFamily="50" charset="-128"/>
                <a:ea typeface="メイリオ" panose="020B0604030504040204" pitchFamily="50" charset="-128"/>
              </a:rPr>
              <a:t>】</a:t>
            </a:r>
          </a:p>
          <a:p>
            <a:pPr lvl="1"/>
            <a:r>
              <a:rPr lang="ja-JP" altLang="en-US" sz="1300" dirty="0">
                <a:solidFill>
                  <a:schemeClr val="tx1"/>
                </a:solidFill>
                <a:latin typeface="メイリオ" panose="020B0604030504040204" pitchFamily="50" charset="-128"/>
                <a:ea typeface="メイリオ" panose="020B0604030504040204" pitchFamily="50" charset="-128"/>
              </a:rPr>
              <a:t>埼玉県　</a:t>
            </a:r>
            <a:r>
              <a:rPr lang="ja-JP" altLang="en-US" sz="1300">
                <a:solidFill>
                  <a:schemeClr val="tx1"/>
                </a:solidFill>
                <a:latin typeface="メイリオ" panose="020B0604030504040204" pitchFamily="50" charset="-128"/>
                <a:ea typeface="メイリオ" panose="020B0604030504040204" pitchFamily="50" charset="-128"/>
              </a:rPr>
              <a:t>福祉部　こども支援課　保育政策担当</a:t>
            </a:r>
            <a:endParaRPr lang="en-US" altLang="ja-JP" sz="1300" dirty="0">
              <a:solidFill>
                <a:schemeClr val="tx1"/>
              </a:solidFill>
              <a:latin typeface="メイリオ" panose="020B0604030504040204" pitchFamily="50" charset="-128"/>
              <a:ea typeface="メイリオ" panose="020B0604030504040204" pitchFamily="50" charset="-128"/>
            </a:endParaRPr>
          </a:p>
          <a:p>
            <a:pPr lvl="1"/>
            <a:r>
              <a:rPr kumimoji="1" lang="en-US" altLang="ja-JP" sz="1300" dirty="0">
                <a:solidFill>
                  <a:schemeClr val="tx1"/>
                </a:solidFill>
                <a:latin typeface="メイリオ" panose="020B0604030504040204" pitchFamily="50" charset="-128"/>
                <a:ea typeface="メイリオ" panose="020B0604030504040204" pitchFamily="50" charset="-128"/>
              </a:rPr>
              <a:t>TEL</a:t>
            </a:r>
            <a:r>
              <a:rPr kumimoji="1" lang="ja-JP" altLang="en-US" sz="1300" dirty="0">
                <a:solidFill>
                  <a:schemeClr val="tx1"/>
                </a:solidFill>
                <a:latin typeface="メイリオ" panose="020B0604030504040204" pitchFamily="50" charset="-128"/>
                <a:ea typeface="メイリオ" panose="020B0604030504040204" pitchFamily="50" charset="-128"/>
              </a:rPr>
              <a:t>：０４８－８３０－３３２８</a:t>
            </a:r>
            <a:endParaRPr kumimoji="1" lang="en-US" altLang="ja-JP" sz="1300" dirty="0">
              <a:solidFill>
                <a:schemeClr val="tx1"/>
              </a:solidFill>
              <a:latin typeface="メイリオ" panose="020B0604030504040204" pitchFamily="50" charset="-128"/>
              <a:ea typeface="メイリオ" panose="020B0604030504040204" pitchFamily="50" charset="-128"/>
            </a:endParaRPr>
          </a:p>
          <a:p>
            <a:pPr>
              <a:lnSpc>
                <a:spcPts val="1200"/>
              </a:lnSpc>
            </a:pP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無償化の給付や保育の必要性の認定の手続について</a:t>
            </a:r>
            <a:r>
              <a:rPr lang="en-US" altLang="ja-JP" sz="1300" dirty="0">
                <a:solidFill>
                  <a:schemeClr val="tx1"/>
                </a:solidFill>
                <a:latin typeface="メイリオ" panose="020B0604030504040204" pitchFamily="50" charset="-128"/>
                <a:ea typeface="メイリオ" panose="020B0604030504040204" pitchFamily="50" charset="-128"/>
              </a:rPr>
              <a:t>】</a:t>
            </a:r>
          </a:p>
          <a:p>
            <a:pPr lvl="1"/>
            <a:r>
              <a:rPr lang="ja-JP" altLang="en-US" sz="1300" dirty="0">
                <a:solidFill>
                  <a:schemeClr val="tx1"/>
                </a:solidFill>
                <a:latin typeface="メイリオ" panose="020B0604030504040204" pitchFamily="50" charset="-128"/>
                <a:ea typeface="メイリオ" panose="020B0604030504040204" pitchFamily="50" charset="-128"/>
              </a:rPr>
              <a:t>北本市役所　こども健康部　保育課　保育担当</a:t>
            </a:r>
            <a:endParaRPr lang="en-US" altLang="ja-JP" sz="1300" dirty="0">
              <a:solidFill>
                <a:schemeClr val="tx1"/>
              </a:solidFill>
              <a:latin typeface="メイリオ" panose="020B0604030504040204" pitchFamily="50" charset="-128"/>
              <a:ea typeface="メイリオ" panose="020B0604030504040204" pitchFamily="50" charset="-128"/>
            </a:endParaRPr>
          </a:p>
          <a:p>
            <a:pPr lvl="1"/>
            <a:r>
              <a:rPr lang="en-US" altLang="ja-JP" sz="1300" dirty="0">
                <a:solidFill>
                  <a:schemeClr val="tx1"/>
                </a:solidFill>
                <a:latin typeface="メイリオ" panose="020B0604030504040204" pitchFamily="50" charset="-128"/>
                <a:ea typeface="メイリオ" panose="020B0604030504040204" pitchFamily="50" charset="-128"/>
              </a:rPr>
              <a:t>TEL</a:t>
            </a:r>
            <a:r>
              <a:rPr lang="ja-JP" altLang="en-US" sz="1300" dirty="0">
                <a:solidFill>
                  <a:schemeClr val="tx1"/>
                </a:solidFill>
                <a:latin typeface="メイリオ" panose="020B0604030504040204" pitchFamily="50" charset="-128"/>
                <a:ea typeface="メイリオ" panose="020B0604030504040204" pitchFamily="50" charset="-128"/>
              </a:rPr>
              <a:t>：０４８－５９４－５５３８（直通</a:t>
            </a:r>
            <a:r>
              <a:rPr lang="en-US" altLang="ja-JP" sz="1300" dirty="0">
                <a:solidFill>
                  <a:schemeClr val="tx1"/>
                </a:solidFill>
                <a:latin typeface="メイリオ" panose="020B0604030504040204" pitchFamily="50" charset="-128"/>
                <a:ea typeface="メイリオ" panose="020B0604030504040204" pitchFamily="50" charset="-128"/>
              </a:rPr>
              <a:t>)</a:t>
            </a:r>
            <a:endParaRPr lang="ja-JP" altLang="en-US" sz="13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7056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0" y="-36512"/>
            <a:ext cx="6858000" cy="45934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nSpc>
                <a:spcPts val="1600"/>
              </a:lnSpc>
            </a:pPr>
            <a:r>
              <a:rPr lang="ja-JP" altLang="en-US"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［基本的な手続きのイメージ］</a:t>
            </a:r>
            <a:endParaRPr lang="en-US" altLang="ja-JP"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3085960" y="539552"/>
            <a:ext cx="1063120" cy="480614"/>
            <a:chOff x="3169231" y="4634113"/>
            <a:chExt cx="1063120" cy="480614"/>
          </a:xfrm>
        </p:grpSpPr>
        <p:sp>
          <p:nvSpPr>
            <p:cNvPr id="14" name="正方形/長方形 13"/>
            <p:cNvSpPr/>
            <p:nvPr/>
          </p:nvSpPr>
          <p:spPr>
            <a:xfrm>
              <a:off x="3219386" y="4799485"/>
              <a:ext cx="962811" cy="30583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台形 14"/>
            <p:cNvSpPr/>
            <p:nvPr/>
          </p:nvSpPr>
          <p:spPr>
            <a:xfrm>
              <a:off x="3169231" y="4634113"/>
              <a:ext cx="1063120" cy="149347"/>
            </a:xfrm>
            <a:prstGeom prst="trapezoid">
              <a:avLst>
                <a:gd name="adj" fmla="val 8982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18300" y="4821704"/>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39366" y="4821739"/>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論理積ゲート 17"/>
            <p:cNvSpPr/>
            <p:nvPr/>
          </p:nvSpPr>
          <p:spPr>
            <a:xfrm rot="16200000">
              <a:off x="3836142" y="4944261"/>
              <a:ext cx="182658" cy="15827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2708920" y="1074854"/>
            <a:ext cx="2083424"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認可外保育施設 等</a:t>
            </a:r>
            <a:endParaRPr kumimoji="1" lang="en-US" altLang="ja-JP" sz="1600" b="1" dirty="0">
              <a:latin typeface="メイリオ" panose="020B0604030504040204" pitchFamily="50" charset="-128"/>
              <a:ea typeface="メイリオ" panose="020B0604030504040204" pitchFamily="50" charset="-128"/>
            </a:endParaRPr>
          </a:p>
        </p:txBody>
      </p:sp>
      <p:grpSp>
        <p:nvGrpSpPr>
          <p:cNvPr id="20" name="グループ化 19"/>
          <p:cNvGrpSpPr/>
          <p:nvPr/>
        </p:nvGrpSpPr>
        <p:grpSpPr>
          <a:xfrm>
            <a:off x="5528845" y="3780412"/>
            <a:ext cx="936104" cy="936104"/>
            <a:chOff x="-3267744" y="1475656"/>
            <a:chExt cx="936104" cy="936104"/>
          </a:xfrm>
        </p:grpSpPr>
        <p:sp>
          <p:nvSpPr>
            <p:cNvPr id="21" name="楕円 20"/>
            <p:cNvSpPr/>
            <p:nvPr/>
          </p:nvSpPr>
          <p:spPr>
            <a:xfrm>
              <a:off x="-3267744" y="1475656"/>
              <a:ext cx="936104" cy="936104"/>
            </a:xfrm>
            <a:prstGeom prst="ellipse">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3139574" y="1763688"/>
              <a:ext cx="679764" cy="372725"/>
              <a:chOff x="3388737" y="3030270"/>
              <a:chExt cx="989518" cy="555199"/>
            </a:xfrm>
          </p:grpSpPr>
          <p:sp>
            <p:nvSpPr>
              <p:cNvPr id="23" name="正方形/長方形 22"/>
              <p:cNvSpPr/>
              <p:nvPr/>
            </p:nvSpPr>
            <p:spPr>
              <a:xfrm>
                <a:off x="3388737" y="3030270"/>
                <a:ext cx="989518" cy="54267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802190" y="3449798"/>
                <a:ext cx="234619" cy="135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68858"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69686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17932" y="3137273"/>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4141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9" name="グループ化 28"/>
          <p:cNvGrpSpPr/>
          <p:nvPr/>
        </p:nvGrpSpPr>
        <p:grpSpPr>
          <a:xfrm>
            <a:off x="461030" y="3739233"/>
            <a:ext cx="1164266" cy="920225"/>
            <a:chOff x="2665769" y="4177029"/>
            <a:chExt cx="1560159" cy="1308997"/>
          </a:xfrm>
        </p:grpSpPr>
        <p:sp>
          <p:nvSpPr>
            <p:cNvPr id="30" name="角丸四角形 29"/>
            <p:cNvSpPr/>
            <p:nvPr/>
          </p:nvSpPr>
          <p:spPr>
            <a:xfrm>
              <a:off x="2665769" y="4177029"/>
              <a:ext cx="1560159" cy="1308997"/>
            </a:xfrm>
            <a:prstGeom prst="roundRect">
              <a:avLst>
                <a:gd name="adj" fmla="val 131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論理積ゲート 30"/>
            <p:cNvSpPr/>
            <p:nvPr/>
          </p:nvSpPr>
          <p:spPr>
            <a:xfrm rot="16200000">
              <a:off x="2794892" y="4780236"/>
              <a:ext cx="707566"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a:off x="2925796" y="4371611"/>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論理積ゲート 32"/>
            <p:cNvSpPr/>
            <p:nvPr/>
          </p:nvSpPr>
          <p:spPr>
            <a:xfrm rot="16200000">
              <a:off x="3424617" y="4815614"/>
              <a:ext cx="636810"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3482995" y="4406989"/>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テキスト ボックス 34"/>
          <p:cNvSpPr txBox="1"/>
          <p:nvPr/>
        </p:nvSpPr>
        <p:spPr>
          <a:xfrm>
            <a:off x="116632" y="4716858"/>
            <a:ext cx="1821010" cy="318936"/>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保護者の皆様</a:t>
            </a:r>
            <a:endParaRPr kumimoji="1" lang="en-US" altLang="ja-JP" sz="16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5311067" y="4819270"/>
            <a:ext cx="1368152"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市区町村</a:t>
            </a:r>
            <a:endParaRPr kumimoji="1" lang="en-US" altLang="ja-JP" sz="1600" b="1" dirty="0">
              <a:latin typeface="メイリオ" panose="020B0604030504040204" pitchFamily="50" charset="-128"/>
              <a:ea typeface="メイリオ" panose="020B0604030504040204" pitchFamily="50" charset="-128"/>
            </a:endParaRPr>
          </a:p>
        </p:txBody>
      </p:sp>
      <p:cxnSp>
        <p:nvCxnSpPr>
          <p:cNvPr id="3" name="直線矢印コネクタ 2"/>
          <p:cNvCxnSpPr/>
          <p:nvPr/>
        </p:nvCxnSpPr>
        <p:spPr>
          <a:xfrm>
            <a:off x="1982148" y="4149712"/>
            <a:ext cx="3240000" cy="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flipH="1">
            <a:off x="1968556" y="4437744"/>
            <a:ext cx="3240360"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p:nvPr/>
        </p:nvCxnSpPr>
        <p:spPr>
          <a:xfrm flipH="1">
            <a:off x="1875355" y="1722858"/>
            <a:ext cx="1155263" cy="18396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正方形/長方形 48"/>
          <p:cNvSpPr/>
          <p:nvPr/>
        </p:nvSpPr>
        <p:spPr>
          <a:xfrm>
            <a:off x="214923" y="5336811"/>
            <a:ext cx="6464295" cy="1631216"/>
          </a:xfrm>
          <a:prstGeom prst="rect">
            <a:avLst/>
          </a:prstGeom>
          <a:ln>
            <a:solidFill>
              <a:schemeClr val="tx1"/>
            </a:solidFill>
            <a:prstDash val="sysDot"/>
          </a:ln>
        </p:spPr>
        <p:txBody>
          <a:bodyPr wrap="square" anchor="ctr">
            <a:spAutoFit/>
          </a:bodyPr>
          <a:lstStyle/>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保育の必要性の認定を受けていない場合、まず、市区町村に申請が必要です。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請求・支払いの時期など、手続の詳細については、お住まいの市区町村に</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ja-JP" altLang="en-US" sz="1400" dirty="0">
                <a:latin typeface="メイリオ" panose="020B0604030504040204" pitchFamily="50" charset="-128"/>
                <a:ea typeface="メイリオ" panose="020B0604030504040204" pitchFamily="50" charset="-128"/>
              </a:rPr>
              <a:t>　ご確認ください。</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施設によって、手続きが異なる場合があります。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無償化の対象は保育料です。通園送迎費、食材料費、行事費などは、これ</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ja-JP" altLang="en-US" sz="1400" dirty="0">
                <a:latin typeface="メイリオ" panose="020B0604030504040204" pitchFamily="50" charset="-128"/>
                <a:ea typeface="メイリオ" panose="020B0604030504040204" pitchFamily="50" charset="-128"/>
              </a:rPr>
              <a:t>　までどおり保護者の負担になります。ご注意ください。</a:t>
            </a:r>
            <a:endParaRPr lang="en-US" altLang="ja-JP" sz="12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2302088" y="3811158"/>
            <a:ext cx="2704036"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④施設等利用費の請求</a:t>
            </a:r>
            <a:endParaRPr kumimoji="1" lang="en-US" altLang="ja-JP" sz="1600" dirty="0">
              <a:latin typeface="メイリオ" panose="020B0604030504040204" pitchFamily="50" charset="-128"/>
              <a:ea typeface="メイリオ" panose="020B0604030504040204" pitchFamily="50" charset="-128"/>
            </a:endParaRPr>
          </a:p>
        </p:txBody>
      </p:sp>
      <p:sp>
        <p:nvSpPr>
          <p:cNvPr id="53" name="テキスト ボックス 52"/>
          <p:cNvSpPr txBox="1"/>
          <p:nvPr/>
        </p:nvSpPr>
        <p:spPr>
          <a:xfrm>
            <a:off x="2068826" y="4534463"/>
            <a:ext cx="3033286" cy="584775"/>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⑤施設等利用費の支払い</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（月額上限</a:t>
            </a:r>
            <a:r>
              <a:rPr kumimoji="1" lang="en-US" altLang="ja-JP" sz="1600" dirty="0">
                <a:latin typeface="メイリオ" panose="020B0604030504040204" pitchFamily="50" charset="-128"/>
                <a:ea typeface="メイリオ" panose="020B0604030504040204" pitchFamily="50" charset="-128"/>
              </a:rPr>
              <a:t>3.7</a:t>
            </a:r>
            <a:r>
              <a:rPr kumimoji="1" lang="ja-JP" altLang="en-US" sz="1600" dirty="0">
                <a:latin typeface="メイリオ" panose="020B0604030504040204" pitchFamily="50" charset="-128"/>
                <a:ea typeface="メイリオ" panose="020B0604030504040204" pitchFamily="50" charset="-128"/>
              </a:rPr>
              <a:t>万円まで）</a:t>
            </a:r>
            <a:endParaRPr kumimoji="1" lang="en-US" altLang="ja-JP" sz="1600" dirty="0">
              <a:latin typeface="メイリオ" panose="020B0604030504040204" pitchFamily="50" charset="-128"/>
              <a:ea typeface="メイリオ" panose="020B0604030504040204" pitchFamily="50" charset="-128"/>
            </a:endParaRPr>
          </a:p>
        </p:txBody>
      </p:sp>
      <p:cxnSp>
        <p:nvCxnSpPr>
          <p:cNvPr id="44" name="直線矢印コネクタ 43"/>
          <p:cNvCxnSpPr/>
          <p:nvPr/>
        </p:nvCxnSpPr>
        <p:spPr>
          <a:xfrm flipV="1">
            <a:off x="1340768" y="1426426"/>
            <a:ext cx="1260951" cy="204170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0" name="テキスト ボックス 49"/>
          <p:cNvSpPr txBox="1"/>
          <p:nvPr/>
        </p:nvSpPr>
        <p:spPr>
          <a:xfrm>
            <a:off x="1484784" y="2057318"/>
            <a:ext cx="1292931" cy="584775"/>
          </a:xfrm>
          <a:prstGeom prst="rect">
            <a:avLst/>
          </a:prstGeom>
          <a:solidFill>
            <a:schemeClr val="bg1"/>
          </a:solid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②利用料の</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支払い</a:t>
            </a:r>
            <a:endParaRPr kumimoji="1" lang="en-US" altLang="ja-JP" sz="1600" dirty="0">
              <a:latin typeface="メイリオ" panose="020B0604030504040204" pitchFamily="50" charset="-128"/>
              <a:ea typeface="メイリオ" panose="020B0604030504040204" pitchFamily="50" charset="-128"/>
            </a:endParaRPr>
          </a:p>
        </p:txBody>
      </p:sp>
      <p:cxnSp>
        <p:nvCxnSpPr>
          <p:cNvPr id="37" name="直線矢印コネクタ 36"/>
          <p:cNvCxnSpPr/>
          <p:nvPr/>
        </p:nvCxnSpPr>
        <p:spPr>
          <a:xfrm flipV="1">
            <a:off x="692696" y="1015906"/>
            <a:ext cx="1602064" cy="246869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589863" y="1400643"/>
            <a:ext cx="1261757"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①利用契約</a:t>
            </a:r>
            <a:endParaRPr kumimoji="1" lang="en-US" altLang="ja-JP" sz="16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2564904" y="2475057"/>
            <a:ext cx="1286297" cy="584775"/>
          </a:xfrm>
          <a:prstGeom prst="rect">
            <a:avLst/>
          </a:prstGeom>
          <a:solidFill>
            <a:schemeClr val="bg1"/>
          </a:solid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③領収証等</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の発行</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22609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2181</TotalTime>
  <Words>476</Words>
  <Application>Microsoft Office PowerPoint</Application>
  <PresentationFormat>画面に合わせる (4:3)</PresentationFormat>
  <Paragraphs>47</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急式 優枝</dc:creator>
  <cp:lastModifiedBy>Administrator</cp:lastModifiedBy>
  <cp:revision>16</cp:revision>
  <cp:lastPrinted>2019-08-27T06:07:03Z</cp:lastPrinted>
  <dcterms:created xsi:type="dcterms:W3CDTF">2018-11-02T04:10:29Z</dcterms:created>
  <dcterms:modified xsi:type="dcterms:W3CDTF">2025-04-07T07:51:30Z</dcterms:modified>
</cp:coreProperties>
</file>