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4"/>
  </p:notesMasterIdLst>
  <p:sldIdLst>
    <p:sldId id="257" r:id="rId2"/>
    <p:sldId id="258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309" autoAdjust="0"/>
    <p:restoredTop sz="94660" autoAdjust="0"/>
  </p:normalViewPr>
  <p:slideViewPr>
    <p:cSldViewPr snapToGrid="0">
      <p:cViewPr>
        <p:scale>
          <a:sx n="100" d="100"/>
          <a:sy n="100" d="100"/>
        </p:scale>
        <p:origin x="2178" y="7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179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2945659" cy="498056"/>
          </a:xfrm>
          <a:prstGeom prst="rect">
            <a:avLst/>
          </a:prstGeom>
        </p:spPr>
        <p:txBody>
          <a:bodyPr vert="horz" lIns="91313" tIns="45657" rIns="91313" bIns="45657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313" tIns="45657" rIns="91313" bIns="45657" rtlCol="0"/>
          <a:lstStyle>
            <a:lvl1pPr algn="r">
              <a:defRPr sz="1200"/>
            </a:lvl1pPr>
          </a:lstStyle>
          <a:p>
            <a:fld id="{5FB23670-18B9-42F0-8524-E9B011A2713B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13" tIns="45657" rIns="91313" bIns="45657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6"/>
            <a:ext cx="5438140" cy="3908613"/>
          </a:xfrm>
          <a:prstGeom prst="rect">
            <a:avLst/>
          </a:prstGeom>
        </p:spPr>
        <p:txBody>
          <a:bodyPr vert="horz" lIns="91313" tIns="45657" rIns="91313" bIns="45657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28584"/>
            <a:ext cx="2945659" cy="498055"/>
          </a:xfrm>
          <a:prstGeom prst="rect">
            <a:avLst/>
          </a:prstGeom>
        </p:spPr>
        <p:txBody>
          <a:bodyPr vert="horz" lIns="91313" tIns="45657" rIns="91313" bIns="45657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313" tIns="45657" rIns="91313" bIns="45657" rtlCol="0" anchor="b"/>
          <a:lstStyle>
            <a:lvl1pPr algn="r">
              <a:defRPr sz="1200"/>
            </a:lvl1pPr>
          </a:lstStyle>
          <a:p>
            <a:fld id="{7A559AD3-C5D9-4FD8-A650-270C90D99C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168818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1pPr>
    <a:lvl2pPr marL="419808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2pPr>
    <a:lvl3pPr marL="839615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3pPr>
    <a:lvl4pPr marL="1259423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4pPr>
    <a:lvl5pPr marL="1679229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5pPr>
    <a:lvl6pPr marL="2099037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6pPr>
    <a:lvl7pPr marL="2518844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7pPr>
    <a:lvl8pPr marL="2938652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8pPr>
    <a:lvl9pPr marL="3358459" algn="l" defTabSz="839615" rtl="0" eaLnBrk="1" latinLnBrk="0" hangingPunct="1">
      <a:defRPr kumimoji="1" sz="110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559AD3-C5D9-4FD8-A650-270C90D99C95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2554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875" indent="0" algn="ctr">
              <a:buNone/>
              <a:defRPr sz="1500"/>
            </a:lvl2pPr>
            <a:lvl3pPr marL="685750" indent="0" algn="ctr">
              <a:buNone/>
              <a:defRPr sz="1350"/>
            </a:lvl3pPr>
            <a:lvl4pPr marL="1028625" indent="0" algn="ctr">
              <a:buNone/>
              <a:defRPr sz="1200"/>
            </a:lvl4pPr>
            <a:lvl5pPr marL="1371500" indent="0" algn="ctr">
              <a:buNone/>
              <a:defRPr sz="1200"/>
            </a:lvl5pPr>
            <a:lvl6pPr marL="1714376" indent="0" algn="ctr">
              <a:buNone/>
              <a:defRPr sz="1200"/>
            </a:lvl6pPr>
            <a:lvl7pPr marL="2057251" indent="0" algn="ctr">
              <a:buNone/>
              <a:defRPr sz="1200"/>
            </a:lvl7pPr>
            <a:lvl8pPr marL="2400126" indent="0" algn="ctr">
              <a:buNone/>
              <a:defRPr sz="1200"/>
            </a:lvl8pPr>
            <a:lvl9pPr marL="2743001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1545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7600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9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9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968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005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7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7" y="6629231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8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5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2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37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5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26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01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9930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5964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4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4" y="2428351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5" indent="0">
              <a:buNone/>
              <a:defRPr sz="1500" b="1"/>
            </a:lvl2pPr>
            <a:lvl3pPr marL="685750" indent="0">
              <a:buNone/>
              <a:defRPr sz="1350" b="1"/>
            </a:lvl3pPr>
            <a:lvl4pPr marL="1028625" indent="0">
              <a:buNone/>
              <a:defRPr sz="1200" b="1"/>
            </a:lvl4pPr>
            <a:lvl5pPr marL="1371500" indent="0">
              <a:buNone/>
              <a:defRPr sz="1200" b="1"/>
            </a:lvl5pPr>
            <a:lvl6pPr marL="1714376" indent="0">
              <a:buNone/>
              <a:defRPr sz="1200" b="1"/>
            </a:lvl6pPr>
            <a:lvl7pPr marL="2057251" indent="0">
              <a:buNone/>
              <a:defRPr sz="1200" b="1"/>
            </a:lvl7pPr>
            <a:lvl8pPr marL="2400126" indent="0">
              <a:buNone/>
              <a:defRPr sz="1200" b="1"/>
            </a:lvl8pPr>
            <a:lvl9pPr marL="2743001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4" y="3618444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6" y="2428351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75" indent="0">
              <a:buNone/>
              <a:defRPr sz="1500" b="1"/>
            </a:lvl2pPr>
            <a:lvl3pPr marL="685750" indent="0">
              <a:buNone/>
              <a:defRPr sz="1350" b="1"/>
            </a:lvl3pPr>
            <a:lvl4pPr marL="1028625" indent="0">
              <a:buNone/>
              <a:defRPr sz="1200" b="1"/>
            </a:lvl4pPr>
            <a:lvl5pPr marL="1371500" indent="0">
              <a:buNone/>
              <a:defRPr sz="1200" b="1"/>
            </a:lvl5pPr>
            <a:lvl6pPr marL="1714376" indent="0">
              <a:buNone/>
              <a:defRPr sz="1200" b="1"/>
            </a:lvl6pPr>
            <a:lvl7pPr marL="2057251" indent="0">
              <a:buNone/>
              <a:defRPr sz="1200" b="1"/>
            </a:lvl7pPr>
            <a:lvl8pPr marL="2400126" indent="0">
              <a:buNone/>
              <a:defRPr sz="1200" b="1"/>
            </a:lvl8pPr>
            <a:lvl9pPr marL="2743001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6" y="3618444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6300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9241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045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6" y="1426289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6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75" indent="0">
              <a:buNone/>
              <a:defRPr sz="1050"/>
            </a:lvl2pPr>
            <a:lvl3pPr marL="685750" indent="0">
              <a:buNone/>
              <a:defRPr sz="900"/>
            </a:lvl3pPr>
            <a:lvl4pPr marL="1028625" indent="0">
              <a:buNone/>
              <a:defRPr sz="750"/>
            </a:lvl4pPr>
            <a:lvl5pPr marL="1371500" indent="0">
              <a:buNone/>
              <a:defRPr sz="750"/>
            </a:lvl5pPr>
            <a:lvl6pPr marL="1714376" indent="0">
              <a:buNone/>
              <a:defRPr sz="750"/>
            </a:lvl6pPr>
            <a:lvl7pPr marL="2057251" indent="0">
              <a:buNone/>
              <a:defRPr sz="750"/>
            </a:lvl7pPr>
            <a:lvl8pPr marL="2400126" indent="0">
              <a:buNone/>
              <a:defRPr sz="750"/>
            </a:lvl8pPr>
            <a:lvl9pPr marL="2743001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3193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6" y="1426289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875" indent="0">
              <a:buNone/>
              <a:defRPr sz="2100"/>
            </a:lvl2pPr>
            <a:lvl3pPr marL="685750" indent="0">
              <a:buNone/>
              <a:defRPr sz="1800"/>
            </a:lvl3pPr>
            <a:lvl4pPr marL="1028625" indent="0">
              <a:buNone/>
              <a:defRPr sz="1500"/>
            </a:lvl4pPr>
            <a:lvl5pPr marL="1371500" indent="0">
              <a:buNone/>
              <a:defRPr sz="1500"/>
            </a:lvl5pPr>
            <a:lvl6pPr marL="1714376" indent="0">
              <a:buNone/>
              <a:defRPr sz="1500"/>
            </a:lvl6pPr>
            <a:lvl7pPr marL="2057251" indent="0">
              <a:buNone/>
              <a:defRPr sz="1500"/>
            </a:lvl7pPr>
            <a:lvl8pPr marL="2400126" indent="0">
              <a:buNone/>
              <a:defRPr sz="1500"/>
            </a:lvl8pPr>
            <a:lvl9pPr marL="2743001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6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875" indent="0">
              <a:buNone/>
              <a:defRPr sz="1050"/>
            </a:lvl2pPr>
            <a:lvl3pPr marL="685750" indent="0">
              <a:buNone/>
              <a:defRPr sz="900"/>
            </a:lvl3pPr>
            <a:lvl4pPr marL="1028625" indent="0">
              <a:buNone/>
              <a:defRPr sz="750"/>
            </a:lvl4pPr>
            <a:lvl5pPr marL="1371500" indent="0">
              <a:buNone/>
              <a:defRPr sz="750"/>
            </a:lvl5pPr>
            <a:lvl6pPr marL="1714376" indent="0">
              <a:buNone/>
              <a:defRPr sz="750"/>
            </a:lvl6pPr>
            <a:lvl7pPr marL="2057251" indent="0">
              <a:buNone/>
              <a:defRPr sz="750"/>
            </a:lvl7pPr>
            <a:lvl8pPr marL="2400126" indent="0">
              <a:buNone/>
              <a:defRPr sz="750"/>
            </a:lvl8pPr>
            <a:lvl9pPr marL="2743001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CDBBB-84EC-4E8A-AFDD-05B9E3815882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77530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91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91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403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CDBBB-84EC-4E8A-AFDD-05B9E3815882}" type="datetimeFigureOut">
              <a:rPr kumimoji="1" lang="ja-JP" altLang="en-US" smtClean="0"/>
              <a:t>2024/10/24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6" y="9181403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403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7D2E8-6D04-494E-8ED6-FD0C43627DD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128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75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38" indent="-171438" algn="l" defTabSz="68575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13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188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63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2938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13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688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563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438" indent="-171438" algn="l" defTabSz="68575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75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75" algn="l" defTabSz="68575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50" algn="l" defTabSz="68575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25" algn="l" defTabSz="68575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00" algn="l" defTabSz="68575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76" algn="l" defTabSz="68575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51" algn="l" defTabSz="68575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26" algn="l" defTabSz="68575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01" algn="l" defTabSz="68575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-45118" y="1072573"/>
            <a:ext cx="69031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4000" b="1" dirty="0">
                <a:latin typeface="+mn-ea"/>
              </a:rPr>
              <a:t>幼児教育の無償化について</a:t>
            </a:r>
            <a:endParaRPr kumimoji="1" lang="en-US" altLang="ja-JP" sz="4800" b="1" dirty="0">
              <a:latin typeface="+mn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457978" y="2259346"/>
            <a:ext cx="348489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+mn-ea"/>
              </a:rPr>
              <a:t> </a:t>
            </a:r>
            <a:r>
              <a:rPr kumimoji="1" lang="ja-JP" altLang="en-US" sz="2400" dirty="0">
                <a:latin typeface="+mn-ea"/>
              </a:rPr>
              <a:t>預かり保育</a:t>
            </a:r>
            <a:endParaRPr kumimoji="1" lang="en-US" altLang="ja-JP" sz="2400" dirty="0">
              <a:latin typeface="+mn-ea"/>
            </a:endParaRPr>
          </a:p>
          <a:p>
            <a:r>
              <a:rPr kumimoji="1" lang="ja-JP" altLang="en-US" sz="1200" dirty="0">
                <a:latin typeface="+mn-ea"/>
              </a:rPr>
              <a:t> </a:t>
            </a:r>
            <a:r>
              <a:rPr kumimoji="1" lang="ja-JP" altLang="en-US" sz="2000" dirty="0">
                <a:latin typeface="+mn-ea"/>
              </a:rPr>
              <a:t>月額</a:t>
            </a:r>
            <a:r>
              <a:rPr kumimoji="1" lang="en-US" altLang="ja-JP" sz="2000" dirty="0">
                <a:latin typeface="+mn-ea"/>
              </a:rPr>
              <a:t>1</a:t>
            </a:r>
            <a:r>
              <a:rPr kumimoji="1" lang="ja-JP" altLang="en-US" sz="2000" dirty="0">
                <a:latin typeface="+mn-ea"/>
              </a:rPr>
              <a:t>万</a:t>
            </a:r>
            <a:r>
              <a:rPr kumimoji="1" lang="en-US" altLang="ja-JP" sz="2000" dirty="0">
                <a:latin typeface="+mn-ea"/>
              </a:rPr>
              <a:t>6,300</a:t>
            </a:r>
            <a:r>
              <a:rPr kumimoji="1" lang="ja-JP" altLang="en-US" sz="2000" dirty="0">
                <a:latin typeface="+mn-ea"/>
              </a:rPr>
              <a:t>円</a:t>
            </a:r>
            <a:r>
              <a:rPr kumimoji="1" lang="ja-JP" altLang="en-US" sz="1600" dirty="0">
                <a:latin typeface="+mn-ea"/>
              </a:rPr>
              <a:t>まで無償</a:t>
            </a:r>
            <a:endParaRPr kumimoji="1" lang="en-US" altLang="ja-JP" sz="1600" dirty="0">
              <a:latin typeface="+mn-ea"/>
            </a:endParaRPr>
          </a:p>
          <a:p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・共働き世帯の子供など保育の必要　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な満３歳になった日から満３歳後　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最初の</a:t>
            </a:r>
            <a:r>
              <a:rPr kumimoji="1" lang="en-US" altLang="ja-JP" sz="1600" dirty="0">
                <a:latin typeface="+mn-ea"/>
              </a:rPr>
              <a:t>3</a:t>
            </a:r>
            <a:r>
              <a:rPr kumimoji="1" lang="ja-JP" altLang="en-US" sz="1600" dirty="0">
                <a:latin typeface="+mn-ea"/>
              </a:rPr>
              <a:t>月</a:t>
            </a:r>
            <a:r>
              <a:rPr kumimoji="1" lang="en-US" altLang="ja-JP" sz="1600" dirty="0">
                <a:latin typeface="+mn-ea"/>
              </a:rPr>
              <a:t>31</a:t>
            </a:r>
            <a:r>
              <a:rPr kumimoji="1" lang="ja-JP" altLang="en-US" sz="1600" dirty="0">
                <a:latin typeface="+mn-ea"/>
              </a:rPr>
              <a:t>日までの子供で、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</a:t>
            </a:r>
            <a:r>
              <a:rPr kumimoji="1" lang="ja-JP" altLang="en-US" sz="1600" b="1" i="1" u="wavyDbl" dirty="0">
                <a:latin typeface="+mn-ea"/>
              </a:rPr>
              <a:t>市民税非課税世帯のみが対象</a:t>
            </a:r>
            <a:r>
              <a:rPr kumimoji="1" lang="ja-JP" altLang="en-US" sz="1600" dirty="0">
                <a:latin typeface="+mn-ea"/>
              </a:rPr>
              <a:t>。</a:t>
            </a:r>
          </a:p>
          <a:p>
            <a:r>
              <a:rPr kumimoji="1" lang="ja-JP" altLang="en-US" sz="1600" dirty="0">
                <a:latin typeface="+mn-ea"/>
              </a:rPr>
              <a:t>・利用日数に応じて月額の上限額は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変動。（</a:t>
            </a:r>
            <a:r>
              <a:rPr kumimoji="1" lang="en-US" altLang="ja-JP" sz="1600" dirty="0">
                <a:latin typeface="+mn-ea"/>
              </a:rPr>
              <a:t>450</a:t>
            </a:r>
            <a:r>
              <a:rPr kumimoji="1" lang="ja-JP" altLang="en-US" sz="1600" dirty="0">
                <a:latin typeface="+mn-ea"/>
              </a:rPr>
              <a:t>円</a:t>
            </a:r>
            <a:r>
              <a:rPr kumimoji="1" lang="en-US" altLang="ja-JP" sz="1600" dirty="0">
                <a:latin typeface="+mn-ea"/>
              </a:rPr>
              <a:t>×</a:t>
            </a:r>
            <a:r>
              <a:rPr kumimoji="1" lang="ja-JP" altLang="en-US" sz="1600" dirty="0">
                <a:latin typeface="+mn-ea"/>
              </a:rPr>
              <a:t>利用日数）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3199481" y="9160321"/>
            <a:ext cx="3961970" cy="935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+mn-ea"/>
              </a:rPr>
              <a:t>（問合せ先）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　　北本市こども健康部保育課保育担当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　　</a:t>
            </a:r>
            <a:r>
              <a:rPr kumimoji="1" lang="en-US" altLang="ja-JP" sz="1400" dirty="0">
                <a:latin typeface="+mn-ea"/>
              </a:rPr>
              <a:t>TEL</a:t>
            </a:r>
            <a:r>
              <a:rPr kumimoji="1" lang="ja-JP" altLang="en-US" sz="1400" dirty="0">
                <a:latin typeface="+mn-ea"/>
              </a:rPr>
              <a:t>：０４８－５９１－１１１１（代）</a:t>
            </a:r>
            <a:endParaRPr kumimoji="1" lang="en-US" altLang="ja-JP" sz="1400" dirty="0">
              <a:latin typeface="+mn-ea"/>
            </a:endParaRPr>
          </a:p>
          <a:p>
            <a:r>
              <a:rPr kumimoji="1" lang="ja-JP" altLang="en-US" sz="1282" dirty="0">
                <a:latin typeface="+mn-ea"/>
              </a:rPr>
              <a:t>　　</a:t>
            </a:r>
            <a:endParaRPr kumimoji="1" lang="en-US" altLang="ja-JP" sz="1282" dirty="0">
              <a:latin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74563" y="7839934"/>
            <a:ext cx="652487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無償化の対象となるには、</a:t>
            </a:r>
            <a:r>
              <a:rPr kumimoji="1" lang="ja-JP" altLang="en-US" sz="2400" dirty="0">
                <a:latin typeface="+mn-ea"/>
              </a:rPr>
              <a:t>認定申請書の提出が必要</a:t>
            </a:r>
            <a:r>
              <a:rPr kumimoji="1" lang="ja-JP" altLang="en-US" sz="1600" dirty="0">
                <a:latin typeface="+mn-ea"/>
              </a:rPr>
              <a:t>です。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認定申請書に必要事項を記入の上、</a:t>
            </a:r>
            <a:r>
              <a:rPr kumimoji="1" lang="ja-JP" altLang="en-US" sz="2400" dirty="0">
                <a:latin typeface="+mn-ea"/>
              </a:rPr>
              <a:t>必要書類とともに</a:t>
            </a:r>
            <a:r>
              <a:rPr kumimoji="1" lang="ja-JP" altLang="en-US" sz="1600" dirty="0">
                <a:latin typeface="+mn-ea"/>
              </a:rPr>
              <a:t>幼稚園の指定する期日までに、幼稚園にご提出ください。</a:t>
            </a:r>
            <a:endParaRPr kumimoji="1" lang="en-US" altLang="ja-JP" sz="1600" dirty="0">
              <a:latin typeface="+mn-ea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2671" y="295265"/>
            <a:ext cx="54450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u="sng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満３歳の児童の保護者様</a:t>
            </a:r>
            <a:endParaRPr kumimoji="1" lang="en-US" altLang="ja-JP" b="1" u="sng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（令和４年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2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日～令和５年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kumimoji="1" lang="en-US" altLang="ja-JP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kumimoji="1" lang="ja-JP" altLang="en-US" sz="14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日生まれで本入園する児童）</a:t>
            </a:r>
            <a:endParaRPr kumimoji="1" lang="en-US" altLang="ja-JP" sz="14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6534685"/>
              </p:ext>
            </p:extLst>
          </p:nvPr>
        </p:nvGraphicFramePr>
        <p:xfrm>
          <a:off x="91657" y="5281366"/>
          <a:ext cx="3254116" cy="8800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13529">
                  <a:extLst>
                    <a:ext uri="{9D8B030D-6E8A-4147-A177-3AD203B41FA5}">
                      <a16:colId xmlns:a16="http://schemas.microsoft.com/office/drawing/2014/main" val="594830431"/>
                    </a:ext>
                  </a:extLst>
                </a:gridCol>
                <a:gridCol w="813529">
                  <a:extLst>
                    <a:ext uri="{9D8B030D-6E8A-4147-A177-3AD203B41FA5}">
                      <a16:colId xmlns:a16="http://schemas.microsoft.com/office/drawing/2014/main" val="3030229291"/>
                    </a:ext>
                  </a:extLst>
                </a:gridCol>
                <a:gridCol w="813529">
                  <a:extLst>
                    <a:ext uri="{9D8B030D-6E8A-4147-A177-3AD203B41FA5}">
                      <a16:colId xmlns:a16="http://schemas.microsoft.com/office/drawing/2014/main" val="1495101328"/>
                    </a:ext>
                  </a:extLst>
                </a:gridCol>
                <a:gridCol w="813529">
                  <a:extLst>
                    <a:ext uri="{9D8B030D-6E8A-4147-A177-3AD203B41FA5}">
                      <a16:colId xmlns:a16="http://schemas.microsoft.com/office/drawing/2014/main" val="2062373453"/>
                    </a:ext>
                  </a:extLst>
                </a:gridCol>
              </a:tblGrid>
              <a:tr h="27458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入園料 </a:t>
                      </a:r>
                      <a:r>
                        <a:rPr kumimoji="1" lang="en-US" altLang="ja-JP" sz="700" b="0" i="0" dirty="0">
                          <a:latin typeface="+mn-ea"/>
                          <a:ea typeface="+mn-ea"/>
                        </a:rPr>
                        <a:t>※</a:t>
                      </a:r>
                      <a:r>
                        <a:rPr kumimoji="1" lang="ja-JP" altLang="en-US" sz="700" b="0" i="0" dirty="0">
                          <a:latin typeface="+mn-ea"/>
                          <a:ea typeface="+mn-ea"/>
                        </a:rPr>
                        <a:t>１</a:t>
                      </a:r>
                      <a:endParaRPr kumimoji="1" lang="en-US" altLang="ja-JP" sz="700" b="0" i="0" dirty="0">
                        <a:latin typeface="+mn-ea"/>
                        <a:ea typeface="+mn-ea"/>
                      </a:endParaRP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保育料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無償化対象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実質負担額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0508415"/>
                  </a:ext>
                </a:extLst>
              </a:tr>
              <a:tr h="302752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万円</a:t>
                      </a: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1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万</a:t>
                      </a:r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万</a:t>
                      </a:r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3956821"/>
                  </a:ext>
                </a:extLst>
              </a:tr>
              <a:tr h="30275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－</a:t>
                      </a: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3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万円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2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万</a:t>
                      </a:r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5,700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4,300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5362702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-45118" y="4915087"/>
            <a:ext cx="16977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+mn-ea"/>
              </a:rPr>
              <a:t>（算定のイメージ）</a:t>
            </a:r>
            <a:endParaRPr kumimoji="1" lang="en-US" altLang="ja-JP" sz="1000" dirty="0">
              <a:latin typeface="+mn-ea"/>
            </a:endParaRPr>
          </a:p>
        </p:txBody>
      </p:sp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9937506"/>
              </p:ext>
            </p:extLst>
          </p:nvPr>
        </p:nvGraphicFramePr>
        <p:xfrm>
          <a:off x="3482549" y="5160215"/>
          <a:ext cx="3261002" cy="96667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52859">
                  <a:extLst>
                    <a:ext uri="{9D8B030D-6E8A-4147-A177-3AD203B41FA5}">
                      <a16:colId xmlns:a16="http://schemas.microsoft.com/office/drawing/2014/main" val="594830431"/>
                    </a:ext>
                  </a:extLst>
                </a:gridCol>
                <a:gridCol w="477369">
                  <a:extLst>
                    <a:ext uri="{9D8B030D-6E8A-4147-A177-3AD203B41FA5}">
                      <a16:colId xmlns:a16="http://schemas.microsoft.com/office/drawing/2014/main" val="3030229291"/>
                    </a:ext>
                  </a:extLst>
                </a:gridCol>
                <a:gridCol w="652859">
                  <a:extLst>
                    <a:ext uri="{9D8B030D-6E8A-4147-A177-3AD203B41FA5}">
                      <a16:colId xmlns:a16="http://schemas.microsoft.com/office/drawing/2014/main" val="1495101328"/>
                    </a:ext>
                  </a:extLst>
                </a:gridCol>
                <a:gridCol w="652859">
                  <a:extLst>
                    <a:ext uri="{9D8B030D-6E8A-4147-A177-3AD203B41FA5}">
                      <a16:colId xmlns:a16="http://schemas.microsoft.com/office/drawing/2014/main" val="602629097"/>
                    </a:ext>
                  </a:extLst>
                </a:gridCol>
                <a:gridCol w="825056">
                  <a:extLst>
                    <a:ext uri="{9D8B030D-6E8A-4147-A177-3AD203B41FA5}">
                      <a16:colId xmlns:a16="http://schemas.microsoft.com/office/drawing/2014/main" val="2062373453"/>
                    </a:ext>
                  </a:extLst>
                </a:gridCol>
              </a:tblGrid>
              <a:tr h="38745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利用料</a:t>
                      </a: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利用</a:t>
                      </a:r>
                      <a:endParaRPr kumimoji="1" lang="en-US" altLang="ja-JP" sz="1000" b="0" i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日数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上限額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無償化</a:t>
                      </a:r>
                      <a:endParaRPr kumimoji="1" lang="en-US" altLang="ja-JP" sz="1000" b="0" i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対象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実質</a:t>
                      </a:r>
                      <a:endParaRPr kumimoji="1" lang="en-US" altLang="ja-JP" sz="1000" b="0" i="0" dirty="0"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負担額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0508415"/>
                  </a:ext>
                </a:extLst>
              </a:tr>
              <a:tr h="28906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10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4,500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4,000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53956821"/>
                  </a:ext>
                </a:extLst>
              </a:tr>
              <a:tr h="289065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9,500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日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9,000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9,000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i="0" dirty="0">
                          <a:latin typeface="+mn-ea"/>
                          <a:ea typeface="+mn-ea"/>
                        </a:rPr>
                        <a:t>500</a:t>
                      </a:r>
                      <a:r>
                        <a:rPr kumimoji="1" lang="ja-JP" altLang="en-US" sz="1000" b="0" i="0" dirty="0">
                          <a:latin typeface="+mn-ea"/>
                          <a:ea typeface="+mn-ea"/>
                        </a:rPr>
                        <a:t>円</a:t>
                      </a:r>
                    </a:p>
                  </a:txBody>
                  <a:tcPr marL="83744" marR="83744" marT="41872" marB="41872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5362702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3434842" y="4897106"/>
            <a:ext cx="169773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dirty="0">
                <a:latin typeface="+mn-ea"/>
              </a:rPr>
              <a:t>（算定のイメージ）</a:t>
            </a:r>
            <a:endParaRPr kumimoji="1" lang="en-US" altLang="ja-JP" sz="1000" dirty="0">
              <a:latin typeface="+mn-ea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2671" y="6439852"/>
            <a:ext cx="3358446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+mn-ea"/>
              </a:rPr>
              <a:t>※</a:t>
            </a:r>
            <a:r>
              <a:rPr kumimoji="1" lang="ja-JP" altLang="en-US" sz="1000" dirty="0">
                <a:latin typeface="+mn-ea"/>
              </a:rPr>
              <a:t>　入園料は入園初年度に限り無償化の対象。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入園料を年間在籍月数で割った額を月額とし無償化の　　　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対象とする。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　 　 例）４月入園　入園料</a:t>
            </a:r>
            <a:r>
              <a:rPr kumimoji="1" lang="en-US" altLang="ja-JP" sz="1000" dirty="0">
                <a:latin typeface="+mn-ea"/>
              </a:rPr>
              <a:t>12</a:t>
            </a:r>
            <a:r>
              <a:rPr kumimoji="1" lang="ja-JP" altLang="en-US" sz="1000" dirty="0">
                <a:latin typeface="+mn-ea"/>
              </a:rPr>
              <a:t>万円の場合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　　　　　</a:t>
            </a:r>
            <a:r>
              <a:rPr kumimoji="1" lang="en-US" altLang="ja-JP" sz="1000" dirty="0">
                <a:latin typeface="+mn-ea"/>
              </a:rPr>
              <a:t>12</a:t>
            </a:r>
            <a:r>
              <a:rPr kumimoji="1" lang="ja-JP" altLang="en-US" sz="1000" dirty="0">
                <a:latin typeface="+mn-ea"/>
              </a:rPr>
              <a:t>万円</a:t>
            </a:r>
            <a:r>
              <a:rPr kumimoji="1" lang="en-US" altLang="ja-JP" sz="1000" dirty="0">
                <a:latin typeface="+mn-ea"/>
              </a:rPr>
              <a:t>÷12</a:t>
            </a:r>
            <a:r>
              <a:rPr kumimoji="1" lang="ja-JP" altLang="en-US" sz="1000" dirty="0">
                <a:latin typeface="+mn-ea"/>
              </a:rPr>
              <a:t>月＝</a:t>
            </a:r>
            <a:r>
              <a:rPr kumimoji="1" lang="en-US" altLang="ja-JP" sz="1000" dirty="0">
                <a:latin typeface="+mn-ea"/>
              </a:rPr>
              <a:t>1</a:t>
            </a:r>
            <a:r>
              <a:rPr kumimoji="1" lang="ja-JP" altLang="en-US" sz="1000" dirty="0">
                <a:latin typeface="+mn-ea"/>
              </a:rPr>
              <a:t>万円 が無償化の対象</a:t>
            </a:r>
            <a:endParaRPr kumimoji="1" lang="en-US" altLang="ja-JP" sz="1000" dirty="0">
              <a:latin typeface="+mn-ea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457978" y="6439852"/>
            <a:ext cx="328557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latin typeface="+mn-ea"/>
              </a:rPr>
              <a:t>※</a:t>
            </a:r>
            <a:r>
              <a:rPr kumimoji="1" lang="ja-JP" altLang="en-US" sz="1000" dirty="0">
                <a:latin typeface="+mn-ea"/>
              </a:rPr>
              <a:t>　幼稚園の預かり保育の実施時間等が少ない（平日　　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の預かり保育の提供時間数が８時間未満又は年間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 dirty="0">
                <a:latin typeface="+mn-ea"/>
              </a:rPr>
              <a:t>　開所日数が</a:t>
            </a:r>
            <a:r>
              <a:rPr kumimoji="1" lang="en-US" altLang="ja-JP" sz="1000" dirty="0">
                <a:latin typeface="+mn-ea"/>
              </a:rPr>
              <a:t>200</a:t>
            </a:r>
            <a:r>
              <a:rPr kumimoji="1" lang="ja-JP" altLang="en-US" sz="1000" dirty="0">
                <a:latin typeface="+mn-ea"/>
              </a:rPr>
              <a:t>日未満）場合、預かり保育のほか、</a:t>
            </a:r>
            <a:endParaRPr kumimoji="1" lang="en-US" altLang="ja-JP" sz="1000" dirty="0">
              <a:latin typeface="+mn-ea"/>
            </a:endParaRPr>
          </a:p>
          <a:p>
            <a:r>
              <a:rPr kumimoji="1" lang="ja-JP" altLang="en-US" sz="1000">
                <a:latin typeface="+mn-ea"/>
              </a:rPr>
              <a:t>　認可外</a:t>
            </a:r>
            <a:r>
              <a:rPr kumimoji="1" lang="ja-JP" altLang="en-US" sz="1000" dirty="0">
                <a:latin typeface="+mn-ea"/>
              </a:rPr>
              <a:t>保育施設等の利用が無償化の対象。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33621" y="9289748"/>
            <a:ext cx="28030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/>
              <a:t>＊裏面もご確認ください</a:t>
            </a:r>
            <a:endParaRPr kumimoji="1" lang="ja-JP" altLang="en-US" b="1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238" y="2316488"/>
            <a:ext cx="3403740" cy="2492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>
                <a:latin typeface="+mn-ea"/>
              </a:rPr>
              <a:t>入園料・保育料</a:t>
            </a:r>
            <a:endParaRPr kumimoji="1" lang="en-US" altLang="ja-JP" sz="2400" dirty="0">
              <a:latin typeface="+mn-ea"/>
            </a:endParaRPr>
          </a:p>
          <a:p>
            <a:r>
              <a:rPr kumimoji="1" lang="ja-JP" altLang="en-US" sz="2000" dirty="0">
                <a:latin typeface="+mn-ea"/>
              </a:rPr>
              <a:t>月額</a:t>
            </a:r>
            <a:r>
              <a:rPr kumimoji="1" lang="en-US" altLang="ja-JP" sz="2000" dirty="0">
                <a:latin typeface="+mn-ea"/>
              </a:rPr>
              <a:t>2</a:t>
            </a:r>
            <a:r>
              <a:rPr kumimoji="1" lang="ja-JP" altLang="en-US" sz="2000" dirty="0">
                <a:latin typeface="+mn-ea"/>
              </a:rPr>
              <a:t>万</a:t>
            </a:r>
            <a:r>
              <a:rPr kumimoji="1" lang="en-US" altLang="ja-JP" sz="2000" dirty="0">
                <a:latin typeface="+mn-ea"/>
              </a:rPr>
              <a:t>5,700</a:t>
            </a:r>
            <a:r>
              <a:rPr kumimoji="1" lang="ja-JP" altLang="en-US" sz="2000" dirty="0">
                <a:latin typeface="+mn-ea"/>
              </a:rPr>
              <a:t>円</a:t>
            </a:r>
            <a:r>
              <a:rPr kumimoji="1" lang="ja-JP" altLang="en-US" sz="1600" dirty="0">
                <a:latin typeface="+mn-ea"/>
              </a:rPr>
              <a:t>まで無償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400" dirty="0">
                <a:latin typeface="+mn-ea"/>
              </a:rPr>
              <a:t>＊給食費や通園費等は負担となります</a:t>
            </a:r>
            <a:endParaRPr kumimoji="1" lang="en-US" altLang="ja-JP" sz="1200" dirty="0">
              <a:latin typeface="+mn-ea"/>
            </a:endParaRPr>
          </a:p>
          <a:p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・満３歳から５歳児（小学校就学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前）までの子供が対象。</a:t>
            </a:r>
          </a:p>
          <a:p>
            <a:r>
              <a:rPr kumimoji="1" lang="ja-JP" altLang="en-US" sz="1600" dirty="0">
                <a:latin typeface="+mn-ea"/>
              </a:rPr>
              <a:t>・入園料は入園初年度に限り、</a:t>
            </a:r>
            <a:endParaRPr kumimoji="1" lang="en-US" altLang="ja-JP" sz="1600" dirty="0">
              <a:latin typeface="+mn-ea"/>
            </a:endParaRPr>
          </a:p>
          <a:p>
            <a:r>
              <a:rPr kumimoji="1" lang="ja-JP" altLang="en-US" sz="1600" dirty="0">
                <a:latin typeface="+mn-ea"/>
              </a:rPr>
              <a:t>　月額に換算して無償化の対象。</a:t>
            </a:r>
            <a:endParaRPr kumimoji="1" lang="ja-JP" altLang="en-US" sz="952" dirty="0">
              <a:latin typeface="+mn-ea"/>
            </a:endParaRPr>
          </a:p>
          <a:p>
            <a:endParaRPr kumimoji="1" lang="ja-JP" altLang="en-US" sz="1399" dirty="0">
              <a:latin typeface="+mn-ea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32672" y="2029945"/>
            <a:ext cx="3372086" cy="5685246"/>
          </a:xfrm>
          <a:prstGeom prst="roundRect">
            <a:avLst/>
          </a:prstGeom>
          <a:noFill/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角丸四角形 19"/>
          <p:cNvSpPr/>
          <p:nvPr/>
        </p:nvSpPr>
        <p:spPr>
          <a:xfrm>
            <a:off x="3434842" y="2029946"/>
            <a:ext cx="3423158" cy="5685246"/>
          </a:xfrm>
          <a:prstGeom prst="roundRect">
            <a:avLst/>
          </a:prstGeom>
          <a:noFill/>
          <a:ln w="1905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32672" y="-9288"/>
            <a:ext cx="14061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令和７年度</a:t>
            </a:r>
            <a:endParaRPr kumimoji="1" lang="en-US" altLang="ja-JP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32602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96876"/>
              </p:ext>
            </p:extLst>
          </p:nvPr>
        </p:nvGraphicFramePr>
        <p:xfrm>
          <a:off x="505450" y="507825"/>
          <a:ext cx="5827110" cy="5817990"/>
        </p:xfrm>
        <a:graphic>
          <a:graphicData uri="http://schemas.openxmlformats.org/drawingml/2006/table">
            <a:tbl>
              <a:tblPr/>
              <a:tblGrid>
                <a:gridCol w="582711">
                  <a:extLst>
                    <a:ext uri="{9D8B030D-6E8A-4147-A177-3AD203B41FA5}">
                      <a16:colId xmlns:a16="http://schemas.microsoft.com/office/drawing/2014/main" val="1175440822"/>
                    </a:ext>
                  </a:extLst>
                </a:gridCol>
                <a:gridCol w="582711">
                  <a:extLst>
                    <a:ext uri="{9D8B030D-6E8A-4147-A177-3AD203B41FA5}">
                      <a16:colId xmlns:a16="http://schemas.microsoft.com/office/drawing/2014/main" val="2220715985"/>
                    </a:ext>
                  </a:extLst>
                </a:gridCol>
                <a:gridCol w="582711">
                  <a:extLst>
                    <a:ext uri="{9D8B030D-6E8A-4147-A177-3AD203B41FA5}">
                      <a16:colId xmlns:a16="http://schemas.microsoft.com/office/drawing/2014/main" val="3427199455"/>
                    </a:ext>
                  </a:extLst>
                </a:gridCol>
                <a:gridCol w="582711">
                  <a:extLst>
                    <a:ext uri="{9D8B030D-6E8A-4147-A177-3AD203B41FA5}">
                      <a16:colId xmlns:a16="http://schemas.microsoft.com/office/drawing/2014/main" val="2333696464"/>
                    </a:ext>
                  </a:extLst>
                </a:gridCol>
                <a:gridCol w="582711">
                  <a:extLst>
                    <a:ext uri="{9D8B030D-6E8A-4147-A177-3AD203B41FA5}">
                      <a16:colId xmlns:a16="http://schemas.microsoft.com/office/drawing/2014/main" val="693929088"/>
                    </a:ext>
                  </a:extLst>
                </a:gridCol>
                <a:gridCol w="582711">
                  <a:extLst>
                    <a:ext uri="{9D8B030D-6E8A-4147-A177-3AD203B41FA5}">
                      <a16:colId xmlns:a16="http://schemas.microsoft.com/office/drawing/2014/main" val="402053919"/>
                    </a:ext>
                  </a:extLst>
                </a:gridCol>
                <a:gridCol w="582711">
                  <a:extLst>
                    <a:ext uri="{9D8B030D-6E8A-4147-A177-3AD203B41FA5}">
                      <a16:colId xmlns:a16="http://schemas.microsoft.com/office/drawing/2014/main" val="2183563292"/>
                    </a:ext>
                  </a:extLst>
                </a:gridCol>
                <a:gridCol w="582711">
                  <a:extLst>
                    <a:ext uri="{9D8B030D-6E8A-4147-A177-3AD203B41FA5}">
                      <a16:colId xmlns:a16="http://schemas.microsoft.com/office/drawing/2014/main" val="1990933633"/>
                    </a:ext>
                  </a:extLst>
                </a:gridCol>
                <a:gridCol w="582711">
                  <a:extLst>
                    <a:ext uri="{9D8B030D-6E8A-4147-A177-3AD203B41FA5}">
                      <a16:colId xmlns:a16="http://schemas.microsoft.com/office/drawing/2014/main" val="1867867433"/>
                    </a:ext>
                  </a:extLst>
                </a:gridCol>
                <a:gridCol w="582711">
                  <a:extLst>
                    <a:ext uri="{9D8B030D-6E8A-4147-A177-3AD203B41FA5}">
                      <a16:colId xmlns:a16="http://schemas.microsoft.com/office/drawing/2014/main" val="717411452"/>
                    </a:ext>
                  </a:extLst>
                </a:gridCol>
              </a:tblGrid>
              <a:tr h="148075">
                <a:tc gridSpan="9">
                  <a:txBody>
                    <a:bodyPr/>
                    <a:lstStyle/>
                    <a:p>
                      <a:pPr algn="l" fontAlgn="ctr"/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令和</a:t>
                      </a:r>
                      <a:r>
                        <a:rPr lang="en-US" altLang="ja-JP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7</a:t>
                      </a:r>
                      <a:r>
                        <a:rPr lang="ja-JP" alt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年度　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満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3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歳の児童用（令和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日～令和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5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年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4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月</a:t>
                      </a:r>
                      <a:r>
                        <a:rPr lang="en-US" altLang="ja-JP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1</a:t>
                      </a:r>
                      <a:r>
                        <a:rPr lang="ja-JP" alt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日生まれで本入園する児童）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30570365"/>
                  </a:ext>
                </a:extLst>
              </a:tr>
              <a:tr h="266535">
                <a:tc gridSpan="10">
                  <a:txBody>
                    <a:bodyPr/>
                    <a:lstStyle/>
                    <a:p>
                      <a:pPr algn="ctr" fontAlgn="ctr"/>
                      <a:r>
                        <a:rPr lang="ja-JP" alt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無償化のための手続きについて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0977242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3839646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0705615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7154037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7514940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3113062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7835187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80778221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903770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61977465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76372608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8568427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4447821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31765255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8324423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36342562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1783263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8128657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9008753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87039854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58814545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4650861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6969624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7111014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86586180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46607404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5183760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60528870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0717774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5977805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7200507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37785946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6998254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8950595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273547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5921936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19866222"/>
                  </a:ext>
                </a:extLst>
              </a:tr>
              <a:tr h="145710"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3569502"/>
                  </a:ext>
                </a:extLst>
              </a:tr>
            </a:tbl>
          </a:graphicData>
        </a:graphic>
      </p:graphicFrame>
      <p:grpSp>
        <p:nvGrpSpPr>
          <p:cNvPr id="3" name="グループ化 2"/>
          <p:cNvGrpSpPr/>
          <p:nvPr/>
        </p:nvGrpSpPr>
        <p:grpSpPr>
          <a:xfrm>
            <a:off x="505450" y="1310017"/>
            <a:ext cx="5838825" cy="4733734"/>
            <a:chOff x="0" y="0"/>
            <a:chExt cx="5839348" cy="4733733"/>
          </a:xfrm>
        </p:grpSpPr>
        <p:sp>
          <p:nvSpPr>
            <p:cNvPr id="4" name="テキスト ボックス 15"/>
            <p:cNvSpPr txBox="1"/>
            <p:nvPr/>
          </p:nvSpPr>
          <p:spPr>
            <a:xfrm>
              <a:off x="0" y="1890756"/>
              <a:ext cx="2559722" cy="646981"/>
            </a:xfrm>
            <a:prstGeom prst="rect">
              <a:avLst/>
            </a:prstGeom>
            <a:solidFill>
              <a:schemeClr val="lt1"/>
            </a:solidFill>
            <a:ln w="9525" cmpd="sng">
              <a:solidFill>
                <a:schemeClr val="lt1">
                  <a:shade val="50000"/>
                </a:schemeClr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/>
            </a:fontRef>
          </p:style>
          <p:txBody>
            <a:bodyPr wrap="square" rtlCol="0" anchor="ctr"/>
            <a:lstStyle>
              <a:lvl1pPr marL="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kumimoji="1" lang="ja-JP" altLang="en-US" sz="1100" dirty="0"/>
                <a:t>保護者及び</a:t>
              </a:r>
              <a:r>
                <a:rPr kumimoji="1" lang="ja-JP" altLang="en-US" sz="1200" b="1" dirty="0"/>
                <a:t>同一世帯員が市民税非課税世帯</a:t>
              </a:r>
              <a:r>
                <a:rPr kumimoji="1" lang="ja-JP" altLang="en-US" sz="1100" dirty="0"/>
                <a:t>である</a:t>
              </a:r>
            </a:p>
          </p:txBody>
        </p:sp>
        <p:grpSp>
          <p:nvGrpSpPr>
            <p:cNvPr id="5" name="グループ化 4"/>
            <p:cNvGrpSpPr/>
            <p:nvPr/>
          </p:nvGrpSpPr>
          <p:grpSpPr>
            <a:xfrm>
              <a:off x="22151" y="0"/>
              <a:ext cx="5817197" cy="4733733"/>
              <a:chOff x="22151" y="0"/>
              <a:chExt cx="5817197" cy="4733733"/>
            </a:xfrm>
          </p:grpSpPr>
          <p:sp>
            <p:nvSpPr>
              <p:cNvPr id="6" name="テキスト ボックス 1"/>
              <p:cNvSpPr txBox="1"/>
              <p:nvPr/>
            </p:nvSpPr>
            <p:spPr>
              <a:xfrm>
                <a:off x="1971607" y="0"/>
                <a:ext cx="2038350" cy="628650"/>
              </a:xfrm>
              <a:prstGeom prst="rect">
                <a:avLst/>
              </a:prstGeom>
              <a:solidFill>
                <a:schemeClr val="lt1"/>
              </a:solidFill>
              <a:ln w="9525" cmpd="sng">
                <a:solidFill>
                  <a:schemeClr val="lt1">
                    <a:shade val="50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ja-JP" altLang="en-US" sz="1100" b="1"/>
                  <a:t>「保育を必要とする事由」</a:t>
                </a:r>
                <a:r>
                  <a:rPr kumimoji="1" lang="ja-JP" altLang="en-US" sz="1100" b="0"/>
                  <a:t>に該当しますか？（下記参照）</a:t>
                </a:r>
              </a:p>
            </p:txBody>
          </p:sp>
          <p:sp>
            <p:nvSpPr>
              <p:cNvPr id="7" name="テキスト ボックス 3"/>
              <p:cNvSpPr txBox="1"/>
              <p:nvPr/>
            </p:nvSpPr>
            <p:spPr>
              <a:xfrm>
                <a:off x="1028633" y="1162050"/>
                <a:ext cx="514350" cy="360000"/>
              </a:xfrm>
              <a:prstGeom prst="rect">
                <a:avLst/>
              </a:prstGeom>
              <a:solidFill>
                <a:schemeClr val="lt1"/>
              </a:solidFill>
              <a:ln w="9525" cmpd="sng">
                <a:solidFill>
                  <a:schemeClr val="lt1">
                    <a:shade val="50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100"/>
                  <a:t>はい</a:t>
                </a:r>
              </a:p>
            </p:txBody>
          </p:sp>
          <p:sp>
            <p:nvSpPr>
              <p:cNvPr id="8" name="テキスト ボックス 4"/>
              <p:cNvSpPr txBox="1"/>
              <p:nvPr/>
            </p:nvSpPr>
            <p:spPr>
              <a:xfrm>
                <a:off x="4361604" y="1167102"/>
                <a:ext cx="685800" cy="360000"/>
              </a:xfrm>
              <a:prstGeom prst="rect">
                <a:avLst/>
              </a:prstGeom>
              <a:solidFill>
                <a:schemeClr val="lt1"/>
              </a:solidFill>
              <a:ln w="9525" cmpd="sng">
                <a:solidFill>
                  <a:schemeClr val="lt1">
                    <a:shade val="50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100"/>
                  <a:t>いいえ</a:t>
                </a:r>
              </a:p>
            </p:txBody>
          </p:sp>
          <p:sp>
            <p:nvSpPr>
              <p:cNvPr id="9" name="テキスト ボックス 5"/>
              <p:cNvSpPr txBox="1"/>
              <p:nvPr/>
            </p:nvSpPr>
            <p:spPr>
              <a:xfrm>
                <a:off x="3574343" y="3522235"/>
                <a:ext cx="2265005" cy="976366"/>
              </a:xfrm>
              <a:prstGeom prst="rect">
                <a:avLst/>
              </a:prstGeom>
              <a:solidFill>
                <a:schemeClr val="lt1"/>
              </a:solidFill>
              <a:ln w="9525" cmpd="sng">
                <a:solidFill>
                  <a:schemeClr val="lt1">
                    <a:shade val="50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1100" b="1"/>
                  <a:t>【</a:t>
                </a:r>
                <a:r>
                  <a:rPr kumimoji="1" lang="ja-JP" altLang="en-US" sz="1100" b="1"/>
                  <a:t>きいろの申請書</a:t>
                </a:r>
                <a:r>
                  <a:rPr kumimoji="1" lang="en-US" altLang="ja-JP" sz="1100" b="1"/>
                  <a:t>】</a:t>
                </a:r>
              </a:p>
              <a:p>
                <a:r>
                  <a:rPr kumimoji="1" lang="ja-JP" altLang="en-US" sz="1100"/>
                  <a:t>子育てのための施設等利用給付認定・変更申請書（法第３０条の４第１号）</a:t>
                </a:r>
                <a:r>
                  <a:rPr kumimoji="1" lang="ja-JP" altLang="en-US" sz="1100" b="1"/>
                  <a:t>きいろ</a:t>
                </a:r>
                <a:r>
                  <a:rPr kumimoji="1" lang="ja-JP" altLang="en-US" sz="1100"/>
                  <a:t>の用紙を記入し提出してください。</a:t>
                </a:r>
              </a:p>
            </p:txBody>
          </p:sp>
          <p:sp>
            <p:nvSpPr>
              <p:cNvPr id="10" name="テキスト ボックス 6"/>
              <p:cNvSpPr txBox="1"/>
              <p:nvPr/>
            </p:nvSpPr>
            <p:spPr>
              <a:xfrm>
                <a:off x="22151" y="3504029"/>
                <a:ext cx="2562224" cy="1229704"/>
              </a:xfrm>
              <a:prstGeom prst="rect">
                <a:avLst/>
              </a:prstGeom>
              <a:solidFill>
                <a:schemeClr val="lt1"/>
              </a:solidFill>
              <a:ln w="9525" cmpd="sng">
                <a:solidFill>
                  <a:schemeClr val="lt1">
                    <a:shade val="50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t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kumimoji="1" lang="en-US" altLang="ja-JP" sz="1100" b="1" dirty="0"/>
                  <a:t>【</a:t>
                </a:r>
                <a:r>
                  <a:rPr kumimoji="1" lang="ja-JP" altLang="en-US" sz="1100" b="1" dirty="0"/>
                  <a:t>ピンク色の申請書</a:t>
                </a:r>
                <a:r>
                  <a:rPr kumimoji="1" lang="en-US" altLang="ja-JP" sz="1100" b="1" dirty="0"/>
                  <a:t>】</a:t>
                </a:r>
              </a:p>
              <a:p>
                <a:r>
                  <a:rPr kumimoji="1" lang="ja-JP" altLang="en-US" sz="1100" dirty="0"/>
                  <a:t>子育てのための施設等利用給付認定・変更申請書（法第３０条の４第２号・第３号）</a:t>
                </a:r>
                <a:r>
                  <a:rPr kumimoji="1" lang="ja-JP" altLang="en-US" sz="1100" b="1" dirty="0">
                    <a:latin typeface="+mn-ea"/>
                    <a:ea typeface="+mn-ea"/>
                  </a:rPr>
                  <a:t>ピンク</a:t>
                </a:r>
                <a:r>
                  <a:rPr kumimoji="1" lang="ja-JP" altLang="en-US" sz="1100" dirty="0"/>
                  <a:t>の用紙を記入し、添付書類（様式の裏面下段参照）とともに提出してください。</a:t>
                </a:r>
              </a:p>
            </p:txBody>
          </p:sp>
          <p:cxnSp>
            <p:nvCxnSpPr>
              <p:cNvPr id="11" name="直線矢印コネクタ 10"/>
              <p:cNvCxnSpPr>
                <a:stCxn id="8" idx="2"/>
                <a:endCxn id="9" idx="0"/>
              </p:cNvCxnSpPr>
              <p:nvPr/>
            </p:nvCxnSpPr>
            <p:spPr>
              <a:xfrm>
                <a:off x="4704504" y="1527102"/>
                <a:ext cx="2341" cy="1995134"/>
              </a:xfrm>
              <a:prstGeom prst="straightConnector1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直線コネクタ 11"/>
              <p:cNvCxnSpPr/>
              <p:nvPr/>
            </p:nvCxnSpPr>
            <p:spPr>
              <a:xfrm>
                <a:off x="2990782" y="629700"/>
                <a:ext cx="0" cy="298889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直線コネクタ 12"/>
              <p:cNvCxnSpPr/>
              <p:nvPr/>
            </p:nvCxnSpPr>
            <p:spPr>
              <a:xfrm>
                <a:off x="1263841" y="938308"/>
                <a:ext cx="3458158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直線コネクタ 13"/>
              <p:cNvCxnSpPr/>
              <p:nvPr/>
            </p:nvCxnSpPr>
            <p:spPr>
              <a:xfrm>
                <a:off x="1282173" y="931631"/>
                <a:ext cx="0" cy="23405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直線コネクタ 14"/>
              <p:cNvCxnSpPr/>
              <p:nvPr/>
            </p:nvCxnSpPr>
            <p:spPr>
              <a:xfrm>
                <a:off x="4705090" y="931632"/>
                <a:ext cx="0" cy="230418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直線矢印コネクタ 15"/>
              <p:cNvCxnSpPr/>
              <p:nvPr/>
            </p:nvCxnSpPr>
            <p:spPr>
              <a:xfrm>
                <a:off x="1276282" y="1521471"/>
                <a:ext cx="0" cy="403356"/>
              </a:xfrm>
              <a:prstGeom prst="straightConnector1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" name="テキスト ボックス 16"/>
              <p:cNvSpPr txBox="1"/>
              <p:nvPr/>
            </p:nvSpPr>
            <p:spPr>
              <a:xfrm>
                <a:off x="990858" y="2861068"/>
                <a:ext cx="514350" cy="356968"/>
              </a:xfrm>
              <a:prstGeom prst="rect">
                <a:avLst/>
              </a:prstGeom>
              <a:solidFill>
                <a:schemeClr val="lt1"/>
              </a:solidFill>
              <a:ln w="9525" cmpd="sng">
                <a:solidFill>
                  <a:schemeClr val="lt1">
                    <a:shade val="50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100"/>
                  <a:t>はい</a:t>
                </a:r>
              </a:p>
            </p:txBody>
          </p:sp>
          <p:sp>
            <p:nvSpPr>
              <p:cNvPr id="18" name="テキスト ボックス 17"/>
              <p:cNvSpPr txBox="1"/>
              <p:nvPr/>
            </p:nvSpPr>
            <p:spPr>
              <a:xfrm>
                <a:off x="2635035" y="2888463"/>
                <a:ext cx="685800" cy="356970"/>
              </a:xfrm>
              <a:prstGeom prst="rect">
                <a:avLst/>
              </a:prstGeom>
              <a:solidFill>
                <a:schemeClr val="lt1"/>
              </a:solidFill>
              <a:ln w="9525" cmpd="sng">
                <a:solidFill>
                  <a:schemeClr val="lt1">
                    <a:shade val="50000"/>
                  </a:schemeClr>
                </a:solidFill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dk1"/>
              </a:fontRef>
            </p:style>
            <p:txBody>
              <a:bodyPr wrap="square" rtlCol="0" anchor="ctr"/>
              <a:lstStyle>
                <a:lvl1pPr marL="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kumimoji="1" lang="ja-JP" altLang="en-US" sz="1100"/>
                  <a:t>いいえ</a:t>
                </a:r>
              </a:p>
            </p:txBody>
          </p:sp>
          <p:cxnSp>
            <p:nvCxnSpPr>
              <p:cNvPr id="19" name="直線コネクタ 18"/>
              <p:cNvCxnSpPr/>
              <p:nvPr/>
            </p:nvCxnSpPr>
            <p:spPr>
              <a:xfrm>
                <a:off x="1236159" y="2540793"/>
                <a:ext cx="0" cy="325981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直線コネクタ 19"/>
              <p:cNvCxnSpPr>
                <a:endCxn id="18" idx="0"/>
              </p:cNvCxnSpPr>
              <p:nvPr/>
            </p:nvCxnSpPr>
            <p:spPr>
              <a:xfrm flipH="1">
                <a:off x="2977215" y="2683329"/>
                <a:ext cx="928" cy="205134"/>
              </a:xfrm>
              <a:prstGeom prst="line">
                <a:avLst/>
              </a:prstGeom>
              <a:ln w="38100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直線コネクタ 20"/>
              <p:cNvCxnSpPr/>
              <p:nvPr/>
            </p:nvCxnSpPr>
            <p:spPr>
              <a:xfrm>
                <a:off x="1240640" y="2702744"/>
                <a:ext cx="1754722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矢印コネクタ 21"/>
              <p:cNvCxnSpPr/>
              <p:nvPr/>
            </p:nvCxnSpPr>
            <p:spPr>
              <a:xfrm>
                <a:off x="1244198" y="3216942"/>
                <a:ext cx="3834" cy="287087"/>
              </a:xfrm>
              <a:prstGeom prst="straightConnector1">
                <a:avLst/>
              </a:prstGeom>
              <a:ln w="38100">
                <a:solidFill>
                  <a:schemeClr val="accent1">
                    <a:lumMod val="75000"/>
                  </a:schemeClr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矢印コネクタ 22"/>
              <p:cNvCxnSpPr/>
              <p:nvPr/>
            </p:nvCxnSpPr>
            <p:spPr>
              <a:xfrm>
                <a:off x="3323957" y="3061567"/>
                <a:ext cx="1374601" cy="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4" name="テキスト ボックス 26"/>
          <p:cNvSpPr txBox="1"/>
          <p:nvPr/>
        </p:nvSpPr>
        <p:spPr>
          <a:xfrm>
            <a:off x="505450" y="6560055"/>
            <a:ext cx="5981700" cy="2344677"/>
          </a:xfrm>
          <a:prstGeom prst="rect">
            <a:avLst/>
          </a:prstGeom>
          <a:solidFill>
            <a:schemeClr val="lt1"/>
          </a:solidFill>
          <a:ln w="38100" cmpd="sng">
            <a:solidFill>
              <a:schemeClr val="accent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1100" b="1"/>
              <a:t>　</a:t>
            </a:r>
            <a:r>
              <a:rPr kumimoji="1" lang="ja-JP" altLang="en-US" sz="1200" b="1"/>
              <a:t>保育を必要とする事由（本入園日時点）</a:t>
            </a:r>
            <a:endParaRPr kumimoji="1" lang="en-US" altLang="ja-JP" sz="1200" b="1"/>
          </a:p>
          <a:p>
            <a:r>
              <a:rPr kumimoji="1" lang="ja-JP" altLang="en-US" sz="1100" b="1"/>
              <a:t>　（保護者のいずれもが、次のいずれかに該当することが必要です）</a:t>
            </a:r>
            <a:endParaRPr kumimoji="1" lang="en-US" altLang="ja-JP" sz="1100" b="1"/>
          </a:p>
          <a:p>
            <a:endParaRPr kumimoji="1" lang="en-US" altLang="ja-JP" sz="1100"/>
          </a:p>
          <a:p>
            <a:r>
              <a:rPr kumimoji="1" lang="ja-JP" altLang="en-US" sz="1100"/>
              <a:t>　〇就労・雇用（パートタイム、夜間、居宅内の労働なども含む）</a:t>
            </a:r>
            <a:endParaRPr kumimoji="1" lang="en-US" altLang="ja-JP" sz="1100"/>
          </a:p>
          <a:p>
            <a:r>
              <a:rPr kumimoji="1" lang="ja-JP" altLang="en-US" sz="1100"/>
              <a:t>　　＊原則として金銭収入が発生する就労</a:t>
            </a:r>
            <a:endParaRPr kumimoji="1" lang="en-US" altLang="ja-JP" sz="1100"/>
          </a:p>
          <a:p>
            <a:r>
              <a:rPr kumimoji="1" lang="ja-JP" altLang="en-US" sz="1100"/>
              <a:t>　　＊月６４時間以上（休憩時間含む）の勤務</a:t>
            </a:r>
            <a:endParaRPr kumimoji="1" lang="en-US" altLang="ja-JP" sz="1100"/>
          </a:p>
          <a:p>
            <a:r>
              <a:rPr kumimoji="1" lang="ja-JP" altLang="en-US" sz="1100"/>
              <a:t>　〇妊娠、出産</a:t>
            </a:r>
            <a:endParaRPr kumimoji="1" lang="en-US" altLang="ja-JP" sz="1100"/>
          </a:p>
          <a:p>
            <a:r>
              <a:rPr kumimoji="1" lang="ja-JP" altLang="en-US" sz="1100"/>
              <a:t>　〇保護者の疾病、障害等</a:t>
            </a:r>
            <a:endParaRPr kumimoji="1" lang="en-US" altLang="ja-JP" sz="1100"/>
          </a:p>
          <a:p>
            <a:r>
              <a:rPr kumimoji="1" lang="ja-JP" altLang="en-US" sz="1100"/>
              <a:t>　〇同居または長期入院等している親族の介護・看護</a:t>
            </a:r>
            <a:endParaRPr kumimoji="1" lang="en-US" altLang="ja-JP" sz="1100"/>
          </a:p>
          <a:p>
            <a:r>
              <a:rPr kumimoji="1" lang="ja-JP" altLang="en-US" sz="1100"/>
              <a:t>　〇災害復旧</a:t>
            </a:r>
            <a:endParaRPr kumimoji="1" lang="en-US" altLang="ja-JP" sz="1100"/>
          </a:p>
          <a:p>
            <a:r>
              <a:rPr kumimoji="1" lang="ja-JP" altLang="en-US" sz="1100"/>
              <a:t>　〇求職活動（起業準備を含む）</a:t>
            </a:r>
            <a:endParaRPr kumimoji="1" lang="en-US" altLang="ja-JP" sz="1100"/>
          </a:p>
          <a:p>
            <a:r>
              <a:rPr kumimoji="1" lang="ja-JP" altLang="en-US" sz="1100"/>
              <a:t>　〇就学（職業訓練校等における職業訓練を含む）</a:t>
            </a:r>
            <a:endParaRPr kumimoji="1" lang="en-US" altLang="ja-JP" sz="1100"/>
          </a:p>
          <a:p>
            <a:r>
              <a:rPr kumimoji="1" lang="ja-JP" altLang="en-US" sz="1100"/>
              <a:t>　〇その他、上記に類する状態として市が認める場合</a:t>
            </a:r>
          </a:p>
        </p:txBody>
      </p:sp>
    </p:spTree>
    <p:extLst>
      <p:ext uri="{BB962C8B-B14F-4D97-AF65-F5344CB8AC3E}">
        <p14:creationId xmlns:p14="http://schemas.microsoft.com/office/powerpoint/2010/main" val="11210353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898</TotalTime>
  <Words>704</Words>
  <Application>Microsoft Office PowerPoint</Application>
  <PresentationFormat>A4 210 x 297 mm</PresentationFormat>
  <Paragraphs>95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HG丸ｺﾞｼｯｸM-PRO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木持 裕子</dc:creator>
  <cp:lastModifiedBy>Administrator</cp:lastModifiedBy>
  <cp:revision>37</cp:revision>
  <cp:lastPrinted>2023-09-07T00:53:53Z</cp:lastPrinted>
  <dcterms:created xsi:type="dcterms:W3CDTF">2019-04-19T09:08:03Z</dcterms:created>
  <dcterms:modified xsi:type="dcterms:W3CDTF">2024-10-24T06:48:37Z</dcterms:modified>
</cp:coreProperties>
</file>