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2178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313" tIns="45657" rIns="91313" bIns="45657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3" tIns="45657" rIns="91313" bIns="456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13" tIns="45657" rIns="91313" bIns="456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3" tIns="45657" rIns="91313" bIns="45657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0"/>
            </a:lvl3pPr>
            <a:lvl4pPr marL="1028625" indent="0" algn="ctr">
              <a:buNone/>
              <a:defRPr sz="1200"/>
            </a:lvl4pPr>
            <a:lvl5pPr marL="1371500" indent="0" algn="ctr">
              <a:buNone/>
              <a:defRPr sz="1200"/>
            </a:lvl5pPr>
            <a:lvl6pPr marL="1714376" indent="0" algn="ctr">
              <a:buNone/>
              <a:defRPr sz="1200"/>
            </a:lvl6pPr>
            <a:lvl7pPr marL="2057251" indent="0" algn="ctr">
              <a:buNone/>
              <a:defRPr sz="1200"/>
            </a:lvl7pPr>
            <a:lvl8pPr marL="2400126" indent="0" algn="ctr">
              <a:buNone/>
              <a:defRPr sz="1200"/>
            </a:lvl8pPr>
            <a:lvl9pPr marL="2743001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9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9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31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4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4" y="2428351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4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6" y="2428351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50" indent="0">
              <a:buNone/>
              <a:defRPr sz="1350" b="1"/>
            </a:lvl3pPr>
            <a:lvl4pPr marL="1028625" indent="0">
              <a:buNone/>
              <a:defRPr sz="1200" b="1"/>
            </a:lvl4pPr>
            <a:lvl5pPr marL="1371500" indent="0">
              <a:buNone/>
              <a:defRPr sz="1200" b="1"/>
            </a:lvl5pPr>
            <a:lvl6pPr marL="1714376" indent="0">
              <a:buNone/>
              <a:defRPr sz="1200" b="1"/>
            </a:lvl6pPr>
            <a:lvl7pPr marL="2057251" indent="0">
              <a:buNone/>
              <a:defRPr sz="1200" b="1"/>
            </a:lvl7pPr>
            <a:lvl8pPr marL="2400126" indent="0">
              <a:buNone/>
              <a:defRPr sz="1200" b="1"/>
            </a:lvl8pPr>
            <a:lvl9pPr marL="2743001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6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6" y="1426289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6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6" y="1426289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50" indent="0">
              <a:buNone/>
              <a:defRPr sz="1800"/>
            </a:lvl3pPr>
            <a:lvl4pPr marL="1028625" indent="0">
              <a:buNone/>
              <a:defRPr sz="1500"/>
            </a:lvl4pPr>
            <a:lvl5pPr marL="1371500" indent="0">
              <a:buNone/>
              <a:defRPr sz="1500"/>
            </a:lvl5pPr>
            <a:lvl6pPr marL="1714376" indent="0">
              <a:buNone/>
              <a:defRPr sz="1500"/>
            </a:lvl6pPr>
            <a:lvl7pPr marL="2057251" indent="0">
              <a:buNone/>
              <a:defRPr sz="1500"/>
            </a:lvl7pPr>
            <a:lvl8pPr marL="2400126" indent="0">
              <a:buNone/>
              <a:defRPr sz="1500"/>
            </a:lvl8pPr>
            <a:lvl9pPr marL="2743001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6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5" indent="0">
              <a:buNone/>
              <a:defRPr sz="1050"/>
            </a:lvl2pPr>
            <a:lvl3pPr marL="685750" indent="0">
              <a:buNone/>
              <a:defRPr sz="900"/>
            </a:lvl3pPr>
            <a:lvl4pPr marL="1028625" indent="0">
              <a:buNone/>
              <a:defRPr sz="750"/>
            </a:lvl4pPr>
            <a:lvl5pPr marL="1371500" indent="0">
              <a:buNone/>
              <a:defRPr sz="750"/>
            </a:lvl5pPr>
            <a:lvl6pPr marL="1714376" indent="0">
              <a:buNone/>
              <a:defRPr sz="750"/>
            </a:lvl6pPr>
            <a:lvl7pPr marL="2057251" indent="0">
              <a:buNone/>
              <a:defRPr sz="750"/>
            </a:lvl7pPr>
            <a:lvl8pPr marL="2400126" indent="0">
              <a:buNone/>
              <a:defRPr sz="750"/>
            </a:lvl8pPr>
            <a:lvl9pPr marL="2743001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403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403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5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0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6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1" algn="l" defTabSz="68575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45118" y="1072573"/>
            <a:ext cx="690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latin typeface="+mn-ea"/>
              </a:rPr>
              <a:t>幼児教育の無償化について</a:t>
            </a:r>
            <a:endParaRPr kumimoji="1" lang="en-US" altLang="ja-JP" sz="48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57978" y="2259346"/>
            <a:ext cx="34848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 </a:t>
            </a:r>
            <a:r>
              <a:rPr kumimoji="1" lang="ja-JP" altLang="en-US" sz="2000" dirty="0">
                <a:latin typeface="+mn-ea"/>
              </a:rPr>
              <a:t>月額</a:t>
            </a:r>
            <a:r>
              <a:rPr kumimoji="1" lang="en-US" altLang="ja-JP" sz="2000" dirty="0">
                <a:latin typeface="+mn-ea"/>
              </a:rPr>
              <a:t>1</a:t>
            </a:r>
            <a:r>
              <a:rPr kumimoji="1" lang="ja-JP" altLang="en-US" sz="2000" dirty="0">
                <a:latin typeface="+mn-ea"/>
              </a:rPr>
              <a:t>万</a:t>
            </a:r>
            <a:r>
              <a:rPr kumimoji="1" lang="en-US" altLang="ja-JP" sz="2000" dirty="0">
                <a:latin typeface="+mn-ea"/>
              </a:rPr>
              <a:t>6,300</a:t>
            </a:r>
            <a:r>
              <a:rPr kumimoji="1" lang="ja-JP" altLang="en-US" sz="20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・共働き世帯の子供など保育の必要　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な満３歳になった日から満３歳後　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最初の</a:t>
            </a:r>
            <a:r>
              <a:rPr kumimoji="1" lang="en-US" altLang="ja-JP" sz="1600" dirty="0">
                <a:latin typeface="+mn-ea"/>
              </a:rPr>
              <a:t>3</a:t>
            </a:r>
            <a:r>
              <a:rPr kumimoji="1" lang="ja-JP" altLang="en-US" sz="1600" dirty="0">
                <a:latin typeface="+mn-ea"/>
              </a:rPr>
              <a:t>月</a:t>
            </a:r>
            <a:r>
              <a:rPr kumimoji="1" lang="en-US" altLang="ja-JP" sz="1600" dirty="0">
                <a:latin typeface="+mn-ea"/>
              </a:rPr>
              <a:t>31</a:t>
            </a:r>
            <a:r>
              <a:rPr kumimoji="1" lang="ja-JP" altLang="en-US" sz="1600" dirty="0">
                <a:latin typeface="+mn-ea"/>
              </a:rPr>
              <a:t>日までの子供で、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</a:t>
            </a:r>
            <a:r>
              <a:rPr kumimoji="1" lang="ja-JP" altLang="en-US" sz="1600" b="1" i="1" u="wavyDbl" dirty="0">
                <a:latin typeface="+mn-ea"/>
              </a:rPr>
              <a:t>市民税非課税世帯のみが対象</a:t>
            </a:r>
            <a:r>
              <a:rPr kumimoji="1" lang="ja-JP" altLang="en-US" sz="1600" dirty="0">
                <a:latin typeface="+mn-ea"/>
              </a:rPr>
              <a:t>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99481" y="9160321"/>
            <a:ext cx="3961970" cy="9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（問合せ先）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　北本市こども健康部保育課保育担当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　</a:t>
            </a:r>
            <a:r>
              <a:rPr kumimoji="1" lang="en-US" altLang="ja-JP" sz="1400" dirty="0">
                <a:latin typeface="+mn-ea"/>
              </a:rPr>
              <a:t>TEL</a:t>
            </a:r>
            <a:r>
              <a:rPr kumimoji="1" lang="ja-JP" altLang="en-US" sz="1400" dirty="0">
                <a:latin typeface="+mn-ea"/>
              </a:rPr>
              <a:t>：０４８－５９１－１１１１（代）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282" dirty="0">
                <a:latin typeface="+mn-ea"/>
              </a:rPr>
              <a:t>　　</a:t>
            </a:r>
            <a:endParaRPr kumimoji="1" lang="en-US" altLang="ja-JP" sz="1282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4563" y="7839934"/>
            <a:ext cx="6524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無償化の対象となるには、</a:t>
            </a:r>
            <a:r>
              <a:rPr kumimoji="1" lang="ja-JP" altLang="en-US" sz="2400" dirty="0">
                <a:latin typeface="+mn-ea"/>
              </a:rPr>
              <a:t>認定申請書の提出が必要</a:t>
            </a:r>
            <a:r>
              <a:rPr kumimoji="1" lang="ja-JP" altLang="en-US" sz="1600" dirty="0">
                <a:latin typeface="+mn-ea"/>
              </a:rPr>
              <a:t>です。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認定申請書に必要事項を記入の上、</a:t>
            </a:r>
            <a:r>
              <a:rPr kumimoji="1" lang="ja-JP" altLang="en-US" sz="2400" dirty="0">
                <a:latin typeface="+mn-ea"/>
              </a:rPr>
              <a:t>必要書類とともに</a:t>
            </a:r>
            <a:r>
              <a:rPr kumimoji="1" lang="ja-JP" altLang="en-US" sz="1600" dirty="0">
                <a:latin typeface="+mn-ea"/>
              </a:rPr>
              <a:t>幼稚園の指定する期日までに、幼稚園にご提出ください。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671" y="295265"/>
            <a:ext cx="5445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満３歳の児童の保護者様</a:t>
            </a:r>
            <a:endParaRPr kumimoji="1" lang="en-US" altLang="ja-JP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（令和４年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日～令和５年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日生まれで本入園する児童）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34685"/>
              </p:ext>
            </p:extLst>
          </p:nvPr>
        </p:nvGraphicFramePr>
        <p:xfrm>
          <a:off x="91657" y="5281366"/>
          <a:ext cx="3254116" cy="880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529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74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入園料 </a:t>
                      </a:r>
                      <a:r>
                        <a:rPr kumimoji="1" lang="en-US" altLang="ja-JP" sz="700" b="0" i="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700" b="0" i="0" dirty="0">
                          <a:latin typeface="+mn-ea"/>
                          <a:ea typeface="+mn-ea"/>
                        </a:rPr>
                        <a:t>１</a:t>
                      </a:r>
                      <a:endParaRPr kumimoji="1" lang="en-US" altLang="ja-JP" sz="700" b="0" i="0" dirty="0">
                        <a:latin typeface="+mn-ea"/>
                        <a:ea typeface="+mn-ea"/>
                      </a:endParaRP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保育料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3027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3027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万</a:t>
                      </a:r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5,700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4,300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-45118" y="4915087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937506"/>
              </p:ext>
            </p:extLst>
          </p:nvPr>
        </p:nvGraphicFramePr>
        <p:xfrm>
          <a:off x="3482549" y="5160215"/>
          <a:ext cx="3261002" cy="966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859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477369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652859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652859">
                  <a:extLst>
                    <a:ext uri="{9D8B030D-6E8A-4147-A177-3AD203B41FA5}">
                      <a16:colId xmlns:a16="http://schemas.microsoft.com/office/drawing/2014/main" val="602629097"/>
                    </a:ext>
                  </a:extLst>
                </a:gridCol>
                <a:gridCol w="825056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3874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0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0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34842" y="4897106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671" y="6439852"/>
            <a:ext cx="33584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入園料は入園初年度に限り無償化の対象。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入園料を年間在籍月数で割った額を月額とし無償化の　　　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対象とする。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　 　 例）４月入園　入園料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>
                <a:latin typeface="+mn-ea"/>
              </a:rPr>
              <a:t>万円の場合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　　　　　</a:t>
            </a:r>
            <a:r>
              <a:rPr kumimoji="1" lang="en-US" altLang="ja-JP" sz="1000" dirty="0">
                <a:latin typeface="+mn-ea"/>
              </a:rPr>
              <a:t>12</a:t>
            </a:r>
            <a:r>
              <a:rPr kumimoji="1" lang="ja-JP" altLang="en-US" sz="1000" dirty="0">
                <a:latin typeface="+mn-ea"/>
              </a:rPr>
              <a:t>万円</a:t>
            </a:r>
            <a:r>
              <a:rPr kumimoji="1" lang="en-US" altLang="ja-JP" sz="1000" dirty="0">
                <a:latin typeface="+mn-ea"/>
              </a:rPr>
              <a:t>÷12</a:t>
            </a:r>
            <a:r>
              <a:rPr kumimoji="1" lang="ja-JP" altLang="en-US" sz="1000" dirty="0">
                <a:latin typeface="+mn-ea"/>
              </a:rPr>
              <a:t>月＝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万円 が無償化の対象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7978" y="6439852"/>
            <a:ext cx="3285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幼稚園の預かり保育の実施時間等が少ない（平日　　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の預かり保育の提供時間数が８時間未満又は年間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開所日数が</a:t>
            </a:r>
            <a:r>
              <a:rPr kumimoji="1" lang="en-US" altLang="ja-JP" sz="1000" dirty="0">
                <a:latin typeface="+mn-ea"/>
              </a:rPr>
              <a:t>200</a:t>
            </a:r>
            <a:r>
              <a:rPr kumimoji="1" lang="ja-JP" altLang="en-US" sz="1000" dirty="0">
                <a:latin typeface="+mn-ea"/>
              </a:rPr>
              <a:t>日未満）場合、預かり保育のほか、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>
                <a:latin typeface="+mn-ea"/>
              </a:rPr>
              <a:t>　認可外</a:t>
            </a:r>
            <a:r>
              <a:rPr kumimoji="1" lang="ja-JP" altLang="en-US" sz="1000" dirty="0">
                <a:latin typeface="+mn-ea"/>
              </a:rPr>
              <a:t>保育施設等の利用が無償化の対象。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3621" y="9289748"/>
            <a:ext cx="2803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＊裏面もご確認ください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238" y="2316488"/>
            <a:ext cx="3403740" cy="249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入園料・保育料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000" dirty="0">
                <a:latin typeface="+mn-ea"/>
              </a:rPr>
              <a:t>月額</a:t>
            </a:r>
            <a:r>
              <a:rPr kumimoji="1" lang="en-US" altLang="ja-JP" sz="2000" dirty="0">
                <a:latin typeface="+mn-ea"/>
              </a:rPr>
              <a:t>2</a:t>
            </a:r>
            <a:r>
              <a:rPr kumimoji="1" lang="ja-JP" altLang="en-US" sz="2000" dirty="0">
                <a:latin typeface="+mn-ea"/>
              </a:rPr>
              <a:t>万</a:t>
            </a:r>
            <a:r>
              <a:rPr kumimoji="1" lang="en-US" altLang="ja-JP" sz="2000" dirty="0">
                <a:latin typeface="+mn-ea"/>
              </a:rPr>
              <a:t>5,700</a:t>
            </a:r>
            <a:r>
              <a:rPr kumimoji="1" lang="ja-JP" altLang="en-US" sz="2000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＊給食費や通園費等は負担となります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・入園料は入園初年度に限り、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月額に換算して無償化の対象。</a:t>
            </a:r>
            <a:endParaRPr kumimoji="1" lang="ja-JP" altLang="en-US" sz="952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2672" y="2029945"/>
            <a:ext cx="3372086" cy="5685246"/>
          </a:xfrm>
          <a:prstGeom prst="round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3434842" y="2029946"/>
            <a:ext cx="3423158" cy="5685246"/>
          </a:xfrm>
          <a:prstGeom prst="round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672" y="-9288"/>
            <a:ext cx="1406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令和７年度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96876"/>
              </p:ext>
            </p:extLst>
          </p:nvPr>
        </p:nvGraphicFramePr>
        <p:xfrm>
          <a:off x="505450" y="507825"/>
          <a:ext cx="5827110" cy="5817990"/>
        </p:xfrm>
        <a:graphic>
          <a:graphicData uri="http://schemas.openxmlformats.org/drawingml/2006/table">
            <a:tbl>
              <a:tblPr/>
              <a:tblGrid>
                <a:gridCol w="582711">
                  <a:extLst>
                    <a:ext uri="{9D8B030D-6E8A-4147-A177-3AD203B41FA5}">
                      <a16:colId xmlns:a16="http://schemas.microsoft.com/office/drawing/2014/main" val="1175440822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2220715985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3427199455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2333696464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693929088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402053919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2183563292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1990933633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1867867433"/>
                    </a:ext>
                  </a:extLst>
                </a:gridCol>
                <a:gridCol w="582711">
                  <a:extLst>
                    <a:ext uri="{9D8B030D-6E8A-4147-A177-3AD203B41FA5}">
                      <a16:colId xmlns:a16="http://schemas.microsoft.com/office/drawing/2014/main" val="717411452"/>
                    </a:ext>
                  </a:extLst>
                </a:gridCol>
              </a:tblGrid>
              <a:tr h="148075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年度　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歳の児童用（令和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日～令和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日生まれで本入園する児童）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570365"/>
                  </a:ext>
                </a:extLst>
              </a:tr>
              <a:tr h="266535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無償化のための手続きについて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977242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39646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70561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15403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514940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3062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83518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78221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03770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97746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372608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56842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447821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76525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24423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342562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83263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12865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008753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03985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81454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650861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96962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11101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586180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60740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183760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528870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1777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97780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20050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785946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98254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950595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73547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921936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866222"/>
                  </a:ext>
                </a:extLst>
              </a:tr>
              <a:tr h="145710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569502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505450" y="1310017"/>
            <a:ext cx="5838825" cy="4733734"/>
            <a:chOff x="0" y="0"/>
            <a:chExt cx="5839348" cy="4733733"/>
          </a:xfrm>
        </p:grpSpPr>
        <p:sp>
          <p:nvSpPr>
            <p:cNvPr id="4" name="テキスト ボックス 15"/>
            <p:cNvSpPr txBox="1"/>
            <p:nvPr/>
          </p:nvSpPr>
          <p:spPr>
            <a:xfrm>
              <a:off x="0" y="1890756"/>
              <a:ext cx="2559722" cy="646981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100" dirty="0"/>
                <a:t>保護者及び</a:t>
              </a:r>
              <a:r>
                <a:rPr kumimoji="1" lang="ja-JP" altLang="en-US" sz="1200" b="1" dirty="0"/>
                <a:t>同一世帯員が市民税非課税世帯</a:t>
              </a:r>
              <a:r>
                <a:rPr kumimoji="1" lang="ja-JP" altLang="en-US" sz="1100" dirty="0"/>
                <a:t>である</a:t>
              </a: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22151" y="0"/>
              <a:ext cx="5817197" cy="4733733"/>
              <a:chOff x="22151" y="0"/>
              <a:chExt cx="5817197" cy="4733733"/>
            </a:xfrm>
          </p:grpSpPr>
          <p:sp>
            <p:nvSpPr>
              <p:cNvPr id="6" name="テキスト ボックス 1"/>
              <p:cNvSpPr txBox="1"/>
              <p:nvPr/>
            </p:nvSpPr>
            <p:spPr>
              <a:xfrm>
                <a:off x="1971607" y="0"/>
                <a:ext cx="2038350" cy="62865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100" b="1"/>
                  <a:t>「保育を必要とする事由」</a:t>
                </a:r>
                <a:r>
                  <a:rPr kumimoji="1" lang="ja-JP" altLang="en-US" sz="1100" b="0"/>
                  <a:t>に該当しますか？（下記参照）</a:t>
                </a:r>
              </a:p>
            </p:txBody>
          </p:sp>
          <p:sp>
            <p:nvSpPr>
              <p:cNvPr id="7" name="テキスト ボックス 3"/>
              <p:cNvSpPr txBox="1"/>
              <p:nvPr/>
            </p:nvSpPr>
            <p:spPr>
              <a:xfrm>
                <a:off x="1028633" y="1162050"/>
                <a:ext cx="514350" cy="360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はい</a:t>
                </a:r>
              </a:p>
            </p:txBody>
          </p:sp>
          <p:sp>
            <p:nvSpPr>
              <p:cNvPr id="8" name="テキスト ボックス 4"/>
              <p:cNvSpPr txBox="1"/>
              <p:nvPr/>
            </p:nvSpPr>
            <p:spPr>
              <a:xfrm>
                <a:off x="4361604" y="1167102"/>
                <a:ext cx="685800" cy="36000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いいえ</a:t>
                </a:r>
              </a:p>
            </p:txBody>
          </p:sp>
          <p:sp>
            <p:nvSpPr>
              <p:cNvPr id="9" name="テキスト ボックス 5"/>
              <p:cNvSpPr txBox="1"/>
              <p:nvPr/>
            </p:nvSpPr>
            <p:spPr>
              <a:xfrm>
                <a:off x="3574343" y="3522235"/>
                <a:ext cx="2265005" cy="976366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b="1"/>
                  <a:t>【</a:t>
                </a:r>
                <a:r>
                  <a:rPr kumimoji="1" lang="ja-JP" altLang="en-US" sz="1100" b="1"/>
                  <a:t>きいろの申請書</a:t>
                </a:r>
                <a:r>
                  <a:rPr kumimoji="1" lang="en-US" altLang="ja-JP" sz="1100" b="1"/>
                  <a:t>】</a:t>
                </a:r>
              </a:p>
              <a:p>
                <a:r>
                  <a:rPr kumimoji="1" lang="ja-JP" altLang="en-US" sz="1100"/>
                  <a:t>子育てのための施設等利用給付認定・変更申請書（法第３０条の４第１号）</a:t>
                </a:r>
                <a:r>
                  <a:rPr kumimoji="1" lang="ja-JP" altLang="en-US" sz="1100" b="1"/>
                  <a:t>きいろ</a:t>
                </a:r>
                <a:r>
                  <a:rPr kumimoji="1" lang="ja-JP" altLang="en-US" sz="1100"/>
                  <a:t>の用紙を記入し提出してください。</a:t>
                </a:r>
              </a:p>
            </p:txBody>
          </p:sp>
          <p:sp>
            <p:nvSpPr>
              <p:cNvPr id="10" name="テキスト ボックス 6"/>
              <p:cNvSpPr txBox="1"/>
              <p:nvPr/>
            </p:nvSpPr>
            <p:spPr>
              <a:xfrm>
                <a:off x="22151" y="3504029"/>
                <a:ext cx="2562224" cy="1229704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b="1" dirty="0"/>
                  <a:t>【</a:t>
                </a:r>
                <a:r>
                  <a:rPr kumimoji="1" lang="ja-JP" altLang="en-US" sz="1100" b="1" dirty="0"/>
                  <a:t>ピンク色の申請書</a:t>
                </a:r>
                <a:r>
                  <a:rPr kumimoji="1" lang="en-US" altLang="ja-JP" sz="1100" b="1" dirty="0"/>
                  <a:t>】</a:t>
                </a:r>
              </a:p>
              <a:p>
                <a:r>
                  <a:rPr kumimoji="1" lang="ja-JP" altLang="en-US" sz="1100" dirty="0"/>
                  <a:t>子育てのための施設等利用給付認定・変更申請書（法第３０条の４第２号・第３号）</a:t>
                </a:r>
                <a:r>
                  <a:rPr kumimoji="1" lang="ja-JP" altLang="en-US" sz="1100" b="1" dirty="0">
                    <a:latin typeface="+mn-ea"/>
                    <a:ea typeface="+mn-ea"/>
                  </a:rPr>
                  <a:t>ピンク</a:t>
                </a:r>
                <a:r>
                  <a:rPr kumimoji="1" lang="ja-JP" altLang="en-US" sz="1100" dirty="0"/>
                  <a:t>の用紙を記入し、添付書類（様式の裏面下段参照）とともに提出してください。</a:t>
                </a:r>
              </a:p>
            </p:txBody>
          </p:sp>
          <p:cxnSp>
            <p:nvCxnSpPr>
              <p:cNvPr id="11" name="直線矢印コネクタ 10"/>
              <p:cNvCxnSpPr>
                <a:stCxn id="8" idx="2"/>
                <a:endCxn id="9" idx="0"/>
              </p:cNvCxnSpPr>
              <p:nvPr/>
            </p:nvCxnSpPr>
            <p:spPr>
              <a:xfrm>
                <a:off x="4704504" y="1527102"/>
                <a:ext cx="2341" cy="1995134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2990782" y="629700"/>
                <a:ext cx="0" cy="2988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>
                <a:off x="1263841" y="938308"/>
                <a:ext cx="3458158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282173" y="931631"/>
                <a:ext cx="0" cy="2340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4705090" y="931632"/>
                <a:ext cx="0" cy="2304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/>
              <p:nvPr/>
            </p:nvCxnSpPr>
            <p:spPr>
              <a:xfrm>
                <a:off x="1276282" y="1521471"/>
                <a:ext cx="0" cy="403356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/>
              <p:cNvSpPr txBox="1"/>
              <p:nvPr/>
            </p:nvSpPr>
            <p:spPr>
              <a:xfrm>
                <a:off x="990858" y="2861068"/>
                <a:ext cx="514350" cy="356968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はい</a:t>
                </a: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635035" y="2888463"/>
                <a:ext cx="685800" cy="356970"/>
              </a:xfrm>
              <a:prstGeom prst="rect">
                <a:avLst/>
              </a:prstGeom>
              <a:solidFill>
                <a:schemeClr val="lt1"/>
              </a:solidFill>
              <a:ln w="9525" cmpd="sng">
                <a:solidFill>
                  <a:schemeClr val="lt1">
                    <a:shade val="50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100"/>
                  <a:t>いいえ</a:t>
                </a: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>
                <a:off x="1236159" y="2540793"/>
                <a:ext cx="0" cy="32598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>
                <a:endCxn id="18" idx="0"/>
              </p:cNvCxnSpPr>
              <p:nvPr/>
            </p:nvCxnSpPr>
            <p:spPr>
              <a:xfrm flipH="1">
                <a:off x="2977215" y="2683329"/>
                <a:ext cx="928" cy="2051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240640" y="2702744"/>
                <a:ext cx="1754722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/>
              <p:cNvCxnSpPr/>
              <p:nvPr/>
            </p:nvCxnSpPr>
            <p:spPr>
              <a:xfrm>
                <a:off x="1244198" y="3216942"/>
                <a:ext cx="3834" cy="287087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/>
              <p:cNvCxnSpPr/>
              <p:nvPr/>
            </p:nvCxnSpPr>
            <p:spPr>
              <a:xfrm>
                <a:off x="3323957" y="3061567"/>
                <a:ext cx="1374601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テキスト ボックス 26"/>
          <p:cNvSpPr txBox="1"/>
          <p:nvPr/>
        </p:nvSpPr>
        <p:spPr>
          <a:xfrm>
            <a:off x="505450" y="6560055"/>
            <a:ext cx="5981700" cy="2344677"/>
          </a:xfrm>
          <a:prstGeom prst="rect">
            <a:avLst/>
          </a:prstGeom>
          <a:solidFill>
            <a:schemeClr val="lt1"/>
          </a:solidFill>
          <a:ln w="38100" cmpd="sng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/>
              <a:t>　</a:t>
            </a:r>
            <a:r>
              <a:rPr kumimoji="1" lang="ja-JP" altLang="en-US" sz="1200" b="1"/>
              <a:t>保育を必要とする事由（本入園日時点）</a:t>
            </a:r>
            <a:endParaRPr kumimoji="1" lang="en-US" altLang="ja-JP" sz="1200" b="1"/>
          </a:p>
          <a:p>
            <a:r>
              <a:rPr kumimoji="1" lang="ja-JP" altLang="en-US" sz="1100" b="1"/>
              <a:t>　（保護者のいずれもが、次のいずれかに該当することが必要です）</a:t>
            </a:r>
            <a:endParaRPr kumimoji="1" lang="en-US" altLang="ja-JP" sz="1100" b="1"/>
          </a:p>
          <a:p>
            <a:endParaRPr kumimoji="1" lang="en-US" altLang="ja-JP" sz="1100"/>
          </a:p>
          <a:p>
            <a:r>
              <a:rPr kumimoji="1" lang="ja-JP" altLang="en-US" sz="1100"/>
              <a:t>　〇就労・雇用（パートタイム、夜間、居宅内の労働なども含む）</a:t>
            </a:r>
            <a:endParaRPr kumimoji="1" lang="en-US" altLang="ja-JP" sz="1100"/>
          </a:p>
          <a:p>
            <a:r>
              <a:rPr kumimoji="1" lang="ja-JP" altLang="en-US" sz="1100"/>
              <a:t>　　＊原則として金銭収入が発生する就労</a:t>
            </a:r>
            <a:endParaRPr kumimoji="1" lang="en-US" altLang="ja-JP" sz="1100"/>
          </a:p>
          <a:p>
            <a:r>
              <a:rPr kumimoji="1" lang="ja-JP" altLang="en-US" sz="1100"/>
              <a:t>　　＊月６４時間以上（休憩時間含む）の勤務</a:t>
            </a:r>
            <a:endParaRPr kumimoji="1" lang="en-US" altLang="ja-JP" sz="1100"/>
          </a:p>
          <a:p>
            <a:r>
              <a:rPr kumimoji="1" lang="ja-JP" altLang="en-US" sz="1100"/>
              <a:t>　〇妊娠、出産</a:t>
            </a:r>
            <a:endParaRPr kumimoji="1" lang="en-US" altLang="ja-JP" sz="1100"/>
          </a:p>
          <a:p>
            <a:r>
              <a:rPr kumimoji="1" lang="ja-JP" altLang="en-US" sz="1100"/>
              <a:t>　〇保護者の疾病、障害等</a:t>
            </a:r>
            <a:endParaRPr kumimoji="1" lang="en-US" altLang="ja-JP" sz="1100"/>
          </a:p>
          <a:p>
            <a:r>
              <a:rPr kumimoji="1" lang="ja-JP" altLang="en-US" sz="1100"/>
              <a:t>　〇同居または長期入院等している親族の介護・看護</a:t>
            </a:r>
            <a:endParaRPr kumimoji="1" lang="en-US" altLang="ja-JP" sz="1100"/>
          </a:p>
          <a:p>
            <a:r>
              <a:rPr kumimoji="1" lang="ja-JP" altLang="en-US" sz="1100"/>
              <a:t>　〇災害復旧</a:t>
            </a:r>
            <a:endParaRPr kumimoji="1" lang="en-US" altLang="ja-JP" sz="1100"/>
          </a:p>
          <a:p>
            <a:r>
              <a:rPr kumimoji="1" lang="ja-JP" altLang="en-US" sz="1100"/>
              <a:t>　〇求職活動（起業準備を含む）</a:t>
            </a:r>
            <a:endParaRPr kumimoji="1" lang="en-US" altLang="ja-JP" sz="1100"/>
          </a:p>
          <a:p>
            <a:r>
              <a:rPr kumimoji="1" lang="ja-JP" altLang="en-US" sz="1100"/>
              <a:t>　〇就学（職業訓練校等における職業訓練を含む）</a:t>
            </a:r>
            <a:endParaRPr kumimoji="1" lang="en-US" altLang="ja-JP" sz="1100"/>
          </a:p>
          <a:p>
            <a:r>
              <a:rPr kumimoji="1" lang="ja-JP" altLang="en-US" sz="1100"/>
              <a:t>　〇その他、上記に類する状態として市が認める場合</a:t>
            </a:r>
          </a:p>
        </p:txBody>
      </p:sp>
    </p:spTree>
    <p:extLst>
      <p:ext uri="{BB962C8B-B14F-4D97-AF65-F5344CB8AC3E}">
        <p14:creationId xmlns:p14="http://schemas.microsoft.com/office/powerpoint/2010/main" val="112103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704</Words>
  <Application>Microsoft Office PowerPoint</Application>
  <PresentationFormat>A4 210 x 297 mm</PresentationFormat>
  <Paragraphs>95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木持 裕子</dc:creator>
  <cp:lastModifiedBy>Administrator</cp:lastModifiedBy>
  <cp:revision>37</cp:revision>
  <cp:lastPrinted>2023-09-07T00:53:53Z</cp:lastPrinted>
  <dcterms:created xsi:type="dcterms:W3CDTF">2019-04-19T09:08:03Z</dcterms:created>
  <dcterms:modified xsi:type="dcterms:W3CDTF">2024-10-24T06:48:37Z</dcterms:modified>
</cp:coreProperties>
</file>