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1056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313" tIns="45657" rIns="91313" bIns="456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313" tIns="45657" rIns="91313" bIns="45657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3" tIns="45657" rIns="91313" bIns="456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313" tIns="45657" rIns="91313" bIns="456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313" tIns="45657" rIns="91313" bIns="456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3" tIns="45657" rIns="91313" bIns="45657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599171"/>
            <a:ext cx="685799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4800" b="1" dirty="0">
                <a:latin typeface="+mn-ea"/>
              </a:rPr>
              <a:t>幼児教育の無償化</a:t>
            </a:r>
            <a:endParaRPr kumimoji="1" lang="en-US" altLang="ja-JP" sz="4800" b="1" dirty="0">
              <a:latin typeface="+mn-ea"/>
            </a:endParaRPr>
          </a:p>
          <a:p>
            <a:pPr algn="dist"/>
            <a:endParaRPr kumimoji="1" lang="en-US" altLang="ja-JP" sz="700" b="1" dirty="0">
              <a:latin typeface="+mn-ea"/>
            </a:endParaRPr>
          </a:p>
          <a:p>
            <a:pPr algn="ctr"/>
            <a:r>
              <a:rPr kumimoji="1" lang="ja-JP" altLang="en-US" sz="4000" b="1" dirty="0">
                <a:latin typeface="+mn-ea"/>
              </a:rPr>
              <a:t>に　つ　い　</a:t>
            </a:r>
            <a:r>
              <a:rPr kumimoji="1" lang="ja-JP" altLang="en-US" sz="4000" b="1" dirty="0" err="1">
                <a:latin typeface="+mn-ea"/>
              </a:rPr>
              <a:t>て</a:t>
            </a:r>
            <a:endParaRPr kumimoji="1" lang="en-US" altLang="ja-JP" sz="4000" b="1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258" y="2325568"/>
            <a:ext cx="3403740" cy="4924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 利用料（保育料）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基本的な利用料（保育料）は無償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※</a:t>
            </a:r>
            <a:r>
              <a:rPr kumimoji="1" lang="ja-JP" altLang="en-US" sz="1600" dirty="0">
                <a:latin typeface="+mn-ea"/>
              </a:rPr>
              <a:t>給食費や通園費等は負担となります。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・上記利用料とは別に、法令に基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づき、幼児教育の質の向上の</a:t>
            </a:r>
            <a:r>
              <a:rPr kumimoji="1" lang="ja-JP" altLang="en-US" sz="1600" dirty="0" err="1">
                <a:latin typeface="+mn-ea"/>
              </a:rPr>
              <a:t>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</a:t>
            </a:r>
            <a:r>
              <a:rPr kumimoji="1" lang="ja-JP" altLang="en-US" sz="1600" dirty="0" err="1">
                <a:latin typeface="+mn-ea"/>
              </a:rPr>
              <a:t>めに</a:t>
            </a:r>
            <a:r>
              <a:rPr kumimoji="1" lang="ja-JP" altLang="en-US" sz="1600" dirty="0">
                <a:latin typeface="+mn-ea"/>
              </a:rPr>
              <a:t>保護者の同意を得た上で徴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収可能な費用、通園送迎費、食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材料費などは、これまでどおり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保護者の負担。</a:t>
            </a:r>
            <a:endParaRPr kumimoji="1" lang="en-US" altLang="ja-JP" sz="8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endParaRPr kumimoji="1" lang="en-US" altLang="ja-JP" sz="4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r>
              <a:rPr kumimoji="1" lang="ja-JP" altLang="en-US" sz="800" dirty="0">
                <a:latin typeface="+mn-ea"/>
              </a:rPr>
              <a:t>     </a:t>
            </a:r>
            <a:r>
              <a:rPr kumimoji="1" lang="ja-JP" altLang="en-US" sz="1600" dirty="0">
                <a:latin typeface="+mn-ea"/>
              </a:rPr>
              <a:t>ただし、年収が</a:t>
            </a:r>
            <a:r>
              <a:rPr kumimoji="1" lang="en-US" altLang="ja-JP" sz="1600" dirty="0">
                <a:latin typeface="+mn-ea"/>
              </a:rPr>
              <a:t>360</a:t>
            </a:r>
            <a:r>
              <a:rPr kumimoji="1" lang="ja-JP" altLang="en-US" sz="1600" dirty="0">
                <a:latin typeface="+mn-ea"/>
              </a:rPr>
              <a:t>万円未満相当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世帯の子供、全ての世帯の第３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子以降の子供は副食</a:t>
            </a:r>
            <a:r>
              <a:rPr kumimoji="1" lang="en-US" altLang="ja-JP" sz="1600" dirty="0">
                <a:latin typeface="+mn-ea"/>
              </a:rPr>
              <a:t>(</a:t>
            </a:r>
            <a:r>
              <a:rPr kumimoji="1" lang="ja-JP" altLang="en-US" sz="1600" dirty="0">
                <a:latin typeface="+mn-ea"/>
              </a:rPr>
              <a:t>おかず・</a:t>
            </a:r>
            <a:r>
              <a:rPr kumimoji="1" lang="ja-JP" altLang="en-US" sz="1600" dirty="0" err="1">
                <a:latin typeface="+mn-ea"/>
              </a:rPr>
              <a:t>お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やつ等）の費用が免除。</a:t>
            </a:r>
            <a:r>
              <a:rPr kumimoji="1" lang="ja-JP" altLang="en-US" sz="952" dirty="0">
                <a:latin typeface="+mn-ea"/>
              </a:rPr>
              <a:t>　</a:t>
            </a: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38020" y="2325568"/>
            <a:ext cx="34848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 預かり保育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月額</a:t>
            </a:r>
            <a:r>
              <a:rPr kumimoji="1" lang="en-US" altLang="ja-JP" sz="2400" dirty="0">
                <a:latin typeface="+mn-ea"/>
              </a:rPr>
              <a:t>1</a:t>
            </a:r>
            <a:r>
              <a:rPr kumimoji="1" lang="ja-JP" altLang="en-US" sz="2400" dirty="0">
                <a:latin typeface="+mn-ea"/>
              </a:rPr>
              <a:t>万</a:t>
            </a:r>
            <a:r>
              <a:rPr kumimoji="1" lang="en-US" altLang="ja-JP" sz="2400" dirty="0">
                <a:latin typeface="+mn-ea"/>
              </a:rPr>
              <a:t>1,300</a:t>
            </a:r>
            <a:r>
              <a:rPr kumimoji="1" lang="ja-JP" altLang="en-US" sz="2400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52827" y="9024477"/>
            <a:ext cx="3098704" cy="671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82" dirty="0">
                <a:latin typeface="+mn-ea"/>
              </a:rPr>
              <a:t>（問合せ先）</a:t>
            </a:r>
            <a:endParaRPr kumimoji="1" lang="en-US" altLang="ja-JP" sz="1282" dirty="0">
              <a:latin typeface="+mn-ea"/>
            </a:endParaRPr>
          </a:p>
          <a:p>
            <a:r>
              <a:rPr kumimoji="1" lang="ja-JP" altLang="en-US" sz="1282" dirty="0">
                <a:latin typeface="+mn-ea"/>
              </a:rPr>
              <a:t>北本市こども健康部保育課　保育担当</a:t>
            </a:r>
            <a:endParaRPr kumimoji="1" lang="en-US" altLang="ja-JP" sz="1282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 </a:t>
            </a:r>
            <a:r>
              <a:rPr kumimoji="1" lang="en-US" altLang="ja-JP" sz="1200" dirty="0">
                <a:latin typeface="+mn-ea"/>
              </a:rPr>
              <a:t>TEL</a:t>
            </a:r>
            <a:r>
              <a:rPr kumimoji="1" lang="ja-JP" altLang="en-US" sz="1200" dirty="0">
                <a:latin typeface="+mn-ea"/>
              </a:rPr>
              <a:t>： ０４８－５９１－１１１１（代）</a:t>
            </a:r>
            <a:endParaRPr kumimoji="1" lang="en-US" altLang="ja-JP" sz="1282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3303" y="7875867"/>
            <a:ext cx="65508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利用料（保育料）について、既に認定こども園を利用されている方は新たな手続きは不要です。ただし、</a:t>
            </a:r>
            <a:r>
              <a:rPr kumimoji="1" lang="ja-JP" altLang="en-US" sz="1400" b="1" dirty="0">
                <a:latin typeface="+mn-ea"/>
              </a:rPr>
              <a:t>「</a:t>
            </a:r>
            <a:r>
              <a:rPr kumimoji="1" lang="ja-JP" altLang="en-US" sz="1400" b="1" u="sng" dirty="0">
                <a:latin typeface="+mn-ea"/>
              </a:rPr>
              <a:t>預かり保育」の無償化</a:t>
            </a:r>
            <a:r>
              <a:rPr kumimoji="1" lang="ja-JP" altLang="en-US" sz="1400" u="sng" dirty="0">
                <a:latin typeface="+mn-ea"/>
              </a:rPr>
              <a:t>については、保育を必要とする事由を満たした上で、「認定申請書」等の提出が必要です</a:t>
            </a:r>
            <a:r>
              <a:rPr kumimoji="1" lang="ja-JP" altLang="en-US" sz="1400" dirty="0">
                <a:latin typeface="+mn-ea"/>
              </a:rPr>
              <a:t>。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認定申請書に必要事項を記入の上、必要書類とともに認定こども園へご提出ください。</a:t>
            </a:r>
            <a:endParaRPr kumimoji="1" lang="en-US" altLang="ja-JP" sz="14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258" y="326836"/>
            <a:ext cx="4510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>
                <a:latin typeface="+mn-ea"/>
              </a:rPr>
              <a:t>認定こども園にて教育認定（</a:t>
            </a:r>
            <a:r>
              <a:rPr kumimoji="1" lang="en-US" altLang="ja-JP" sz="1200" b="1" u="sng" dirty="0">
                <a:latin typeface="+mn-ea"/>
              </a:rPr>
              <a:t>1</a:t>
            </a:r>
            <a:r>
              <a:rPr kumimoji="1" lang="ja-JP" altLang="en-US" sz="1200" b="1" u="sng" dirty="0">
                <a:latin typeface="+mn-ea"/>
              </a:rPr>
              <a:t>号認定）でご利用中の保護者様</a:t>
            </a:r>
            <a:endParaRPr kumimoji="1" lang="en-US" altLang="ja-JP" sz="1200" b="1" u="sng" dirty="0">
              <a:latin typeface="+mn-ea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254487"/>
              </p:ext>
            </p:extLst>
          </p:nvPr>
        </p:nvGraphicFramePr>
        <p:xfrm>
          <a:off x="3553454" y="5147785"/>
          <a:ext cx="3215443" cy="968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738">
                  <a:extLst>
                    <a:ext uri="{9D8B030D-6E8A-4147-A177-3AD203B41FA5}">
                      <a16:colId xmlns:a16="http://schemas.microsoft.com/office/drawing/2014/main" val="594830431"/>
                    </a:ext>
                  </a:extLst>
                </a:gridCol>
                <a:gridCol w="470700">
                  <a:extLst>
                    <a:ext uri="{9D8B030D-6E8A-4147-A177-3AD203B41FA5}">
                      <a16:colId xmlns:a16="http://schemas.microsoft.com/office/drawing/2014/main" val="3030229291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val="1495101328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val="602629097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2062373453"/>
                    </a:ext>
                  </a:extLst>
                </a:gridCol>
              </a:tblGrid>
              <a:tr h="2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利用料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日数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上限額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508415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56821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445173" y="4909385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00462" y="6128853"/>
            <a:ext cx="348489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満３歳になった日から満３歳後最初の３月</a:t>
            </a:r>
            <a:r>
              <a:rPr kumimoji="1" lang="en-US" altLang="ja-JP" sz="1000" dirty="0">
                <a:latin typeface="+mn-ea"/>
              </a:rPr>
              <a:t>31</a:t>
            </a:r>
            <a:r>
              <a:rPr kumimoji="1" lang="ja-JP" altLang="en-US" sz="1000" dirty="0">
                <a:latin typeface="+mn-ea"/>
              </a:rPr>
              <a:t>日まで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の子供は、市町村民税非課税世帯のみが無償化の対象。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6,300</a:t>
            </a:r>
            <a:r>
              <a:rPr kumimoji="1" lang="ja-JP" altLang="en-US" sz="1000" dirty="0">
                <a:latin typeface="+mn-ea"/>
              </a:rPr>
              <a:t>円が上限）</a:t>
            </a:r>
            <a:endParaRPr kumimoji="1" lang="en-US" altLang="ja-JP" sz="1000" dirty="0">
              <a:latin typeface="+mn-ea"/>
            </a:endParaRPr>
          </a:p>
          <a:p>
            <a:endParaRPr kumimoji="1" lang="ja-JP" altLang="en-US" sz="600" dirty="0">
              <a:latin typeface="+mn-ea"/>
            </a:endParaRPr>
          </a:p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幼稚園の預かり保育の実施時間等が少ない（平日の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預かり保育の提供時間数が８時間未満又は年間開所日数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が</a:t>
            </a:r>
            <a:r>
              <a:rPr kumimoji="1" lang="en-US" altLang="ja-JP" sz="1000" dirty="0">
                <a:latin typeface="+mn-ea"/>
              </a:rPr>
              <a:t>200</a:t>
            </a:r>
            <a:r>
              <a:rPr kumimoji="1" lang="ja-JP" altLang="en-US" sz="1000" dirty="0">
                <a:latin typeface="+mn-ea"/>
              </a:rPr>
              <a:t>日未満）場合、預かり保育のほか、認可外保育施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設等の利用が無償化の対象となる。（月額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1,300</a:t>
            </a:r>
            <a:r>
              <a:rPr kumimoji="1" lang="ja-JP" altLang="en-US" sz="1000" dirty="0">
                <a:latin typeface="+mn-ea"/>
              </a:rPr>
              <a:t>円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から預かり保育の無償化対象額を差し引いた額が上限）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41641" y="2206866"/>
            <a:ext cx="3368227" cy="54695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3470255" y="2245803"/>
            <a:ext cx="3333947" cy="54306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206657"/>
              </p:ext>
            </p:extLst>
          </p:nvPr>
        </p:nvGraphicFramePr>
        <p:xfrm>
          <a:off x="323854" y="371493"/>
          <a:ext cx="6116628" cy="4610100"/>
        </p:xfrm>
        <a:graphic>
          <a:graphicData uri="http://schemas.openxmlformats.org/drawingml/2006/table">
            <a:tbl>
              <a:tblPr/>
              <a:tblGrid>
                <a:gridCol w="436902">
                  <a:extLst>
                    <a:ext uri="{9D8B030D-6E8A-4147-A177-3AD203B41FA5}">
                      <a16:colId xmlns:a16="http://schemas.microsoft.com/office/drawing/2014/main" val="1076709257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4236113936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2579259820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2396974679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1860573844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2592396524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220612609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1501407472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2367516807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1566315426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1952924750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4245401437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1139183808"/>
                    </a:ext>
                  </a:extLst>
                </a:gridCol>
                <a:gridCol w="436902">
                  <a:extLst>
                    <a:ext uri="{9D8B030D-6E8A-4147-A177-3AD203B41FA5}">
                      <a16:colId xmlns:a16="http://schemas.microsoft.com/office/drawing/2014/main" val="2358050134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認定こども園１号児童用）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333412"/>
                  </a:ext>
                </a:extLst>
              </a:tr>
              <a:tr h="110615"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預かり保育無償化のための手続きについて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327291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600203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797226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462293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443635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562355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896936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351884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290178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277452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106544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309932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562006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003873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95952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836265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957366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4869119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550841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39925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353195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8073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787122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612563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04066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937861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902145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846312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314970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490146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145223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82453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930383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4" gridSpan="10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194986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152342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465326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750484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94629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187851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331940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712608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97179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633623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121825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668809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212614"/>
                  </a:ext>
                </a:extLst>
              </a:tr>
              <a:tr h="603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940024"/>
                  </a:ext>
                </a:extLst>
              </a:tr>
            </a:tbl>
          </a:graphicData>
        </a:graphic>
      </p:graphicFrame>
      <p:sp>
        <p:nvSpPr>
          <p:cNvPr id="3" name="テキスト ボックス 4"/>
          <p:cNvSpPr txBox="1"/>
          <p:nvPr/>
        </p:nvSpPr>
        <p:spPr>
          <a:xfrm>
            <a:off x="2211388" y="946064"/>
            <a:ext cx="2038350" cy="62865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/>
              <a:t>「保育を必要とする事由」</a:t>
            </a:r>
            <a:r>
              <a:rPr kumimoji="1" lang="ja-JP" altLang="en-US" sz="1100" b="0" dirty="0"/>
              <a:t>に該当しますか？（下記参照）</a:t>
            </a:r>
          </a:p>
        </p:txBody>
      </p:sp>
      <p:sp>
        <p:nvSpPr>
          <p:cNvPr id="4" name="テキスト ボックス 6"/>
          <p:cNvSpPr txBox="1"/>
          <p:nvPr/>
        </p:nvSpPr>
        <p:spPr>
          <a:xfrm>
            <a:off x="5411003" y="2900280"/>
            <a:ext cx="609005" cy="278608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/>
              <a:t>いいえ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3230563" y="1574714"/>
            <a:ext cx="0" cy="2984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1549185" y="1873164"/>
            <a:ext cx="416409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549185" y="1873164"/>
            <a:ext cx="0" cy="2050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713275" y="1873164"/>
            <a:ext cx="0" cy="10290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6"/>
          <p:cNvSpPr txBox="1"/>
          <p:nvPr/>
        </p:nvSpPr>
        <p:spPr>
          <a:xfrm>
            <a:off x="508926" y="3386374"/>
            <a:ext cx="623072" cy="285723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/>
              <a:t>いいえ</a:t>
            </a:r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844297" y="3179880"/>
            <a:ext cx="1588" cy="2063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2"/>
          <p:cNvSpPr txBox="1"/>
          <p:nvPr/>
        </p:nvSpPr>
        <p:spPr>
          <a:xfrm>
            <a:off x="1292010" y="4137885"/>
            <a:ext cx="2389444" cy="469679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/>
              <a:t>保護者及び同一世帯員が市民税非課税世帯である</a:t>
            </a:r>
          </a:p>
        </p:txBody>
      </p:sp>
      <p:sp>
        <p:nvSpPr>
          <p:cNvPr id="12" name="テキスト ボックス 5"/>
          <p:cNvSpPr txBox="1"/>
          <p:nvPr/>
        </p:nvSpPr>
        <p:spPr>
          <a:xfrm>
            <a:off x="1995592" y="3441092"/>
            <a:ext cx="514350" cy="278608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/>
              <a:t>はい</a:t>
            </a:r>
          </a:p>
        </p:txBody>
      </p:sp>
      <p:sp>
        <p:nvSpPr>
          <p:cNvPr id="13" name="テキスト ボックス 8"/>
          <p:cNvSpPr txBox="1"/>
          <p:nvPr/>
        </p:nvSpPr>
        <p:spPr>
          <a:xfrm>
            <a:off x="323853" y="5864290"/>
            <a:ext cx="3694433" cy="96908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sz="1000" b="1" dirty="0"/>
          </a:p>
          <a:p>
            <a:r>
              <a:rPr kumimoji="1" lang="en-US" altLang="ja-JP" sz="1000" b="1" dirty="0"/>
              <a:t>【</a:t>
            </a:r>
            <a:r>
              <a:rPr kumimoji="1" lang="ja-JP" altLang="en-US" sz="1000" b="1" dirty="0"/>
              <a:t>認定参考様式</a:t>
            </a:r>
            <a:r>
              <a:rPr kumimoji="1" lang="en-US" altLang="ja-JP" sz="1000" b="1" dirty="0"/>
              <a:t>】</a:t>
            </a:r>
          </a:p>
          <a:p>
            <a:r>
              <a:rPr kumimoji="1" lang="ja-JP" altLang="en-US" sz="1000" dirty="0"/>
              <a:t>子育てのための施設等利用給付認定変更申請書（法第３０条の４第２号・第３号）</a:t>
            </a:r>
            <a:r>
              <a:rPr kumimoji="1" lang="ja-JP" altLang="en-US" sz="1000" b="1" dirty="0">
                <a:latin typeface="+mn-ea"/>
              </a:rPr>
              <a:t>ピンク</a:t>
            </a:r>
            <a:r>
              <a:rPr kumimoji="1" lang="ja-JP" altLang="en-US" sz="1000" dirty="0"/>
              <a:t>の用紙を記入し、添付書類（様式の裏面下段参照）とともに提出してください。</a:t>
            </a:r>
            <a:endParaRPr kumimoji="1" lang="ja-JP" altLang="en-US" sz="1050" dirty="0"/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279164" y="3727180"/>
            <a:ext cx="0" cy="40322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5"/>
          <p:cNvSpPr txBox="1"/>
          <p:nvPr/>
        </p:nvSpPr>
        <p:spPr>
          <a:xfrm>
            <a:off x="2028842" y="5197673"/>
            <a:ext cx="514350" cy="286088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/>
              <a:t>はい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H="1">
            <a:off x="2279165" y="4607564"/>
            <a:ext cx="6852" cy="5903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2279164" y="4988093"/>
            <a:ext cx="2163804" cy="1412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2286017" y="5483761"/>
            <a:ext cx="0" cy="392253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22"/>
          <p:cNvSpPr txBox="1"/>
          <p:nvPr/>
        </p:nvSpPr>
        <p:spPr>
          <a:xfrm>
            <a:off x="777179" y="7021118"/>
            <a:ext cx="5242829" cy="2426866"/>
          </a:xfrm>
          <a:prstGeom prst="rect">
            <a:avLst/>
          </a:prstGeom>
          <a:solidFill>
            <a:schemeClr val="lt1"/>
          </a:solidFill>
          <a:ln w="38100" cmpd="sng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/>
              <a:t>　</a:t>
            </a:r>
            <a:r>
              <a:rPr kumimoji="1" lang="ja-JP" altLang="en-US" sz="1200" b="1" dirty="0"/>
              <a:t>保育を必要とする事由</a:t>
            </a:r>
            <a:endParaRPr kumimoji="1" lang="en-US" altLang="ja-JP" sz="1200" b="1" dirty="0"/>
          </a:p>
          <a:p>
            <a:r>
              <a:rPr kumimoji="1" lang="ja-JP" altLang="en-US" sz="1100" b="1" dirty="0"/>
              <a:t>　（保護者のいずれもが、次のいずれかに該当することが必要です）</a:t>
            </a:r>
            <a:endParaRPr kumimoji="1" lang="en-US" altLang="ja-JP" sz="1100" b="1" dirty="0"/>
          </a:p>
          <a:p>
            <a:endParaRPr kumimoji="1" lang="en-US" altLang="ja-JP" sz="1100" dirty="0"/>
          </a:p>
          <a:p>
            <a:r>
              <a:rPr kumimoji="1" lang="ja-JP" altLang="en-US" sz="1100" dirty="0"/>
              <a:t>　〇就労（パートタイム、夜間、居宅内の労働なども含む）</a:t>
            </a:r>
            <a:endParaRPr kumimoji="1" lang="en-US" altLang="ja-JP" sz="1100" dirty="0"/>
          </a:p>
          <a:p>
            <a:r>
              <a:rPr kumimoji="1" lang="ja-JP" altLang="en-US" sz="1100" dirty="0"/>
              <a:t>　　＊原則として金銭収入が発生する就労</a:t>
            </a:r>
            <a:endParaRPr kumimoji="1" lang="en-US" altLang="ja-JP" sz="1100" dirty="0"/>
          </a:p>
          <a:p>
            <a:r>
              <a:rPr kumimoji="1" lang="ja-JP" altLang="en-US" sz="1100" dirty="0"/>
              <a:t>　　＊</a:t>
            </a:r>
            <a:r>
              <a:rPr kumimoji="1" lang="ja-JP" altLang="en-US" dirty="0"/>
              <a:t>月６４時間以上（休憩時間含む）勤務</a:t>
            </a:r>
            <a:endParaRPr kumimoji="1" lang="en-US" altLang="ja-JP" sz="1100" dirty="0"/>
          </a:p>
          <a:p>
            <a:r>
              <a:rPr kumimoji="1" lang="ja-JP" altLang="en-US" sz="1100" dirty="0"/>
              <a:t>　〇妊娠、出産</a:t>
            </a:r>
            <a:endParaRPr kumimoji="1" lang="en-US" altLang="ja-JP" sz="1100" dirty="0"/>
          </a:p>
          <a:p>
            <a:r>
              <a:rPr kumimoji="1" lang="ja-JP" altLang="en-US" sz="1100" dirty="0"/>
              <a:t>　〇保護者の疾病、障害等</a:t>
            </a:r>
            <a:endParaRPr kumimoji="1" lang="en-US" altLang="ja-JP" sz="1100" dirty="0"/>
          </a:p>
          <a:p>
            <a:r>
              <a:rPr kumimoji="1" lang="ja-JP" altLang="en-US" sz="1100" dirty="0"/>
              <a:t>　〇同居または長期入院等している親族の介護・看護</a:t>
            </a:r>
            <a:endParaRPr kumimoji="1" lang="en-US" altLang="ja-JP" sz="1100" dirty="0"/>
          </a:p>
          <a:p>
            <a:r>
              <a:rPr kumimoji="1" lang="ja-JP" altLang="en-US" sz="1100" dirty="0"/>
              <a:t>　〇災害復旧</a:t>
            </a:r>
            <a:endParaRPr kumimoji="1" lang="en-US" altLang="ja-JP" sz="1100" dirty="0"/>
          </a:p>
          <a:p>
            <a:r>
              <a:rPr kumimoji="1" lang="ja-JP" altLang="en-US" sz="1100" dirty="0"/>
              <a:t>　〇求職活動（起業準備を含む）</a:t>
            </a:r>
            <a:endParaRPr kumimoji="1" lang="en-US" altLang="ja-JP" sz="1100" dirty="0"/>
          </a:p>
          <a:p>
            <a:r>
              <a:rPr kumimoji="1" lang="ja-JP" altLang="en-US" sz="1100" dirty="0"/>
              <a:t>　〇就学（職業訓練校等における職業訓練を含む）</a:t>
            </a:r>
            <a:endParaRPr kumimoji="1" lang="en-US" altLang="ja-JP" sz="1100" dirty="0"/>
          </a:p>
          <a:p>
            <a:r>
              <a:rPr kumimoji="1" lang="ja-JP" altLang="en-US" sz="1100" dirty="0"/>
              <a:t>　〇その他、上記に類する状態として市が認める場合</a:t>
            </a:r>
          </a:p>
        </p:txBody>
      </p:sp>
      <p:sp>
        <p:nvSpPr>
          <p:cNvPr id="20" name="テキスト ボックス 23"/>
          <p:cNvSpPr txBox="1"/>
          <p:nvPr/>
        </p:nvSpPr>
        <p:spPr>
          <a:xfrm>
            <a:off x="655407" y="2597793"/>
            <a:ext cx="1809415" cy="41548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/>
              <a:t>児童年齢が、満３歳である</a:t>
            </a:r>
            <a:endParaRPr kumimoji="1" lang="en-US" altLang="ja-JP" sz="1050" dirty="0"/>
          </a:p>
        </p:txBody>
      </p:sp>
      <p:sp>
        <p:nvSpPr>
          <p:cNvPr id="21" name="テキスト ボックス 26"/>
          <p:cNvSpPr txBox="1"/>
          <p:nvPr/>
        </p:nvSpPr>
        <p:spPr>
          <a:xfrm>
            <a:off x="4090751" y="5864290"/>
            <a:ext cx="2349731" cy="96908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/>
              <a:t>手続きの必要はありません。</a:t>
            </a:r>
            <a:endParaRPr kumimoji="1" lang="en-US" altLang="ja-JP" sz="1000" dirty="0"/>
          </a:p>
          <a:p>
            <a:r>
              <a:rPr kumimoji="1" lang="ja-JP" altLang="en-US" sz="1000" dirty="0"/>
              <a:t>（預かり保育利用料は無償化の対象になりません。</a:t>
            </a:r>
            <a:endParaRPr kumimoji="1" lang="en-US" altLang="ja-JP" sz="1000" dirty="0"/>
          </a:p>
        </p:txBody>
      </p:sp>
      <p:sp>
        <p:nvSpPr>
          <p:cNvPr id="22" name="テキスト ボックス 32"/>
          <p:cNvSpPr txBox="1"/>
          <p:nvPr/>
        </p:nvSpPr>
        <p:spPr>
          <a:xfrm>
            <a:off x="1292010" y="2084568"/>
            <a:ext cx="489082" cy="26665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/>
              <a:t>はい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1568604" y="2351223"/>
            <a:ext cx="0" cy="25042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858047" y="3672097"/>
            <a:ext cx="1987" cy="220391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4754504" y="5142000"/>
            <a:ext cx="0" cy="734014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38"/>
          <p:cNvSpPr txBox="1"/>
          <p:nvPr/>
        </p:nvSpPr>
        <p:spPr>
          <a:xfrm>
            <a:off x="4442968" y="4843391"/>
            <a:ext cx="623072" cy="289404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/>
              <a:t>いいえ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5701611" y="3178888"/>
            <a:ext cx="11664" cy="2697126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2261532" y="3180522"/>
            <a:ext cx="0" cy="2534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836837" y="3180522"/>
            <a:ext cx="142469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1568604" y="3013279"/>
            <a:ext cx="0" cy="1672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863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997</TotalTime>
  <Words>725</Words>
  <Application>Microsoft Office PowerPoint</Application>
  <PresentationFormat>A4 210 x 297 mm</PresentationFormat>
  <Paragraphs>94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木持 裕子</dc:creator>
  <cp:lastModifiedBy>Administrator</cp:lastModifiedBy>
  <cp:revision>29</cp:revision>
  <cp:lastPrinted>2022-10-06T00:09:20Z</cp:lastPrinted>
  <dcterms:created xsi:type="dcterms:W3CDTF">2019-04-19T09:08:03Z</dcterms:created>
  <dcterms:modified xsi:type="dcterms:W3CDTF">2024-07-31T06:11:33Z</dcterms:modified>
</cp:coreProperties>
</file>