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9" autoAdjust="0"/>
    <p:restoredTop sz="94660" autoAdjust="0"/>
  </p:normalViewPr>
  <p:slideViewPr>
    <p:cSldViewPr snapToGrid="0">
      <p:cViewPr>
        <p:scale>
          <a:sx n="125" d="100"/>
          <a:sy n="125" d="100"/>
        </p:scale>
        <p:origin x="990" y="-466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83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A634C-D170-45E7-BB8D-19EA2C561B4B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179B7-87F7-44F7-B160-7F713ABC9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53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313" tIns="45657" rIns="91313" bIns="456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313" tIns="45657" rIns="91313" bIns="45657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3" tIns="45657" rIns="91313" bIns="456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313" tIns="45657" rIns="91313" bIns="456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313" tIns="45657" rIns="91313" bIns="456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3" tIns="45657" rIns="91313" bIns="45657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413862" y="2185453"/>
            <a:ext cx="34848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2400" dirty="0">
                <a:latin typeface="+mn-ea"/>
              </a:rPr>
              <a:t>預かり保育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2000" dirty="0">
                <a:latin typeface="+mn-ea"/>
              </a:rPr>
              <a:t>月額</a:t>
            </a:r>
            <a:r>
              <a:rPr kumimoji="1" lang="en-US" altLang="ja-JP" sz="2000" dirty="0">
                <a:latin typeface="+mn-ea"/>
              </a:rPr>
              <a:t>1</a:t>
            </a:r>
            <a:r>
              <a:rPr kumimoji="1" lang="ja-JP" altLang="en-US" sz="2000" dirty="0">
                <a:latin typeface="+mn-ea"/>
              </a:rPr>
              <a:t>万</a:t>
            </a:r>
            <a:r>
              <a:rPr kumimoji="1" lang="en-US" altLang="ja-JP" sz="2000" dirty="0">
                <a:latin typeface="+mn-ea"/>
              </a:rPr>
              <a:t>1,300</a:t>
            </a:r>
            <a:r>
              <a:rPr kumimoji="1" lang="ja-JP" altLang="en-US" sz="2000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必要な３歳児から５歳児（小学校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就学前）までの子供が対象。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</a:t>
            </a:r>
            <a:r>
              <a:rPr kumimoji="1" lang="ja-JP" altLang="en-US" sz="1600" b="1" dirty="0">
                <a:latin typeface="+mn-ea"/>
              </a:rPr>
              <a:t>利用日数に応じて月額の上限額は</a:t>
            </a:r>
            <a:endParaRPr kumimoji="1" lang="en-US" altLang="ja-JP" sz="1600" b="1" dirty="0">
              <a:latin typeface="+mn-ea"/>
            </a:endParaRPr>
          </a:p>
          <a:p>
            <a:r>
              <a:rPr kumimoji="1" lang="en-US" altLang="ja-JP" sz="1600" dirty="0">
                <a:latin typeface="+mn-ea"/>
              </a:rPr>
              <a:t>    </a:t>
            </a:r>
            <a:r>
              <a:rPr kumimoji="1" lang="ja-JP" altLang="en-US" sz="1600" b="1" dirty="0">
                <a:latin typeface="+mn-ea"/>
              </a:rPr>
              <a:t>変動</a:t>
            </a:r>
            <a:r>
              <a:rPr kumimoji="1" lang="ja-JP" altLang="en-US" sz="1600" dirty="0">
                <a:latin typeface="+mn-ea"/>
              </a:rPr>
              <a:t>。</a:t>
            </a:r>
            <a:r>
              <a:rPr kumimoji="1" lang="ja-JP" altLang="en-US" sz="1600" b="1" dirty="0">
                <a:latin typeface="+mn-ea"/>
              </a:rPr>
              <a:t>（</a:t>
            </a:r>
            <a:r>
              <a:rPr kumimoji="1" lang="en-US" altLang="ja-JP" sz="1600" b="1" dirty="0">
                <a:latin typeface="+mn-ea"/>
              </a:rPr>
              <a:t>450</a:t>
            </a:r>
            <a:r>
              <a:rPr kumimoji="1" lang="ja-JP" altLang="en-US" sz="1600" b="1" dirty="0">
                <a:latin typeface="+mn-ea"/>
              </a:rPr>
              <a:t>円</a:t>
            </a:r>
            <a:r>
              <a:rPr kumimoji="1" lang="en-US" altLang="ja-JP" sz="1600" b="1" dirty="0">
                <a:latin typeface="+mn-ea"/>
              </a:rPr>
              <a:t>×</a:t>
            </a:r>
            <a:r>
              <a:rPr kumimoji="1" lang="ja-JP" altLang="en-US" sz="1600" b="1" dirty="0">
                <a:latin typeface="+mn-ea"/>
              </a:rPr>
              <a:t>利用日数）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99481" y="9160321"/>
            <a:ext cx="3961970" cy="9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（問合せ先）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　北本市こども健康部保育課保育担当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　</a:t>
            </a:r>
            <a:r>
              <a:rPr kumimoji="1" lang="en-US" altLang="ja-JP" sz="1400" dirty="0">
                <a:latin typeface="+mn-ea"/>
              </a:rPr>
              <a:t>TEL</a:t>
            </a:r>
            <a:r>
              <a:rPr kumimoji="1" lang="ja-JP" altLang="en-US" sz="1400" dirty="0">
                <a:latin typeface="+mn-ea"/>
              </a:rPr>
              <a:t>：０４８－５９１－１１１１（代）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282" dirty="0">
                <a:latin typeface="+mn-ea"/>
              </a:rPr>
              <a:t>　　</a:t>
            </a:r>
            <a:endParaRPr kumimoji="1" lang="en-US" altLang="ja-JP" sz="1282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4563" y="7839930"/>
            <a:ext cx="65248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無償化の対象となるには、</a:t>
            </a:r>
            <a:r>
              <a:rPr kumimoji="1" lang="ja-JP" altLang="en-US" sz="2400" dirty="0">
                <a:latin typeface="+mn-ea"/>
              </a:rPr>
              <a:t>認定申請書の提出が必要</a:t>
            </a:r>
            <a:r>
              <a:rPr kumimoji="1" lang="ja-JP" altLang="en-US" sz="1600" dirty="0">
                <a:latin typeface="+mn-ea"/>
              </a:rPr>
              <a:t>です。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認定申請書に必要事項を記入の上、</a:t>
            </a:r>
            <a:r>
              <a:rPr kumimoji="1" lang="ja-JP" altLang="en-US" sz="2400" dirty="0">
                <a:latin typeface="+mn-ea"/>
              </a:rPr>
              <a:t>必要書類とともに</a:t>
            </a:r>
            <a:r>
              <a:rPr kumimoji="1" lang="ja-JP" altLang="en-US" sz="1600" dirty="0">
                <a:latin typeface="+mn-ea"/>
              </a:rPr>
              <a:t>幼稚園の指定する期日までに、幼稚園にご提出ください。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258" y="313473"/>
            <a:ext cx="5618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３歳（年少）以上の児童の保護者様</a:t>
            </a:r>
            <a:endParaRPr kumimoji="1" lang="en-US" altLang="ja-JP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（平成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１年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日～令和４年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日生まれで本入園する児童）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523796"/>
              </p:ext>
            </p:extLst>
          </p:nvPr>
        </p:nvGraphicFramePr>
        <p:xfrm>
          <a:off x="33258" y="5047112"/>
          <a:ext cx="3254116" cy="8426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529">
                  <a:extLst>
                    <a:ext uri="{9D8B030D-6E8A-4147-A177-3AD203B41FA5}">
                      <a16:colId xmlns:a16="http://schemas.microsoft.com/office/drawing/2014/main" val="594830431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3030229291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1495101328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2062373453"/>
                    </a:ext>
                  </a:extLst>
                </a:gridCol>
              </a:tblGrid>
              <a:tr h="2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入園料 </a:t>
                      </a:r>
                      <a:r>
                        <a:rPr kumimoji="1" lang="en-US" altLang="ja-JP" sz="700" b="0" i="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700" b="0" i="0" dirty="0">
                          <a:latin typeface="+mn-ea"/>
                          <a:ea typeface="+mn-ea"/>
                        </a:rPr>
                        <a:t>１</a:t>
                      </a:r>
                      <a:endParaRPr kumimoji="1" lang="ja-JP" altLang="en-US" sz="600" b="0" i="0" dirty="0">
                        <a:latin typeface="+mn-ea"/>
                        <a:ea typeface="+mn-ea"/>
                      </a:endParaRP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保育料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508415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</a:t>
                      </a:r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</a:t>
                      </a:r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56821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－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</a:t>
                      </a:r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5,700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4,300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-77219" y="4732469"/>
            <a:ext cx="1697735" cy="247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574312"/>
              </p:ext>
            </p:extLst>
          </p:nvPr>
        </p:nvGraphicFramePr>
        <p:xfrm>
          <a:off x="3486852" y="4928538"/>
          <a:ext cx="3215443" cy="968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3738">
                  <a:extLst>
                    <a:ext uri="{9D8B030D-6E8A-4147-A177-3AD203B41FA5}">
                      <a16:colId xmlns:a16="http://schemas.microsoft.com/office/drawing/2014/main" val="594830431"/>
                    </a:ext>
                  </a:extLst>
                </a:gridCol>
                <a:gridCol w="470700">
                  <a:extLst>
                    <a:ext uri="{9D8B030D-6E8A-4147-A177-3AD203B41FA5}">
                      <a16:colId xmlns:a16="http://schemas.microsoft.com/office/drawing/2014/main" val="3030229291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val="1495101328"/>
                    </a:ext>
                  </a:extLst>
                </a:gridCol>
                <a:gridCol w="643738">
                  <a:extLst>
                    <a:ext uri="{9D8B030D-6E8A-4147-A177-3AD203B41FA5}">
                      <a16:colId xmlns:a16="http://schemas.microsoft.com/office/drawing/2014/main" val="602629097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2062373453"/>
                    </a:ext>
                  </a:extLst>
                </a:gridCol>
              </a:tblGrid>
              <a:tr h="2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利用料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日数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上限額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508415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56821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352128" y="4728571"/>
            <a:ext cx="1697735" cy="247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3232" y="6023426"/>
            <a:ext cx="3355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 </a:t>
            </a:r>
            <a:r>
              <a:rPr kumimoji="1" lang="ja-JP" altLang="en-US" sz="1000" dirty="0">
                <a:latin typeface="+mn-ea"/>
              </a:rPr>
              <a:t>　入園料は入園初年度に限り無償化の対象。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入園料を年間在籍月数で割った額を月額とし無償化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　　  例）４月入園　入園料</a:t>
            </a:r>
            <a:r>
              <a:rPr kumimoji="1" lang="en-US" altLang="ja-JP" sz="1000" dirty="0">
                <a:latin typeface="+mn-ea"/>
              </a:rPr>
              <a:t>12</a:t>
            </a:r>
            <a:r>
              <a:rPr kumimoji="1" lang="ja-JP" altLang="en-US" sz="1000" dirty="0">
                <a:latin typeface="+mn-ea"/>
              </a:rPr>
              <a:t>万円の場合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　　　 　 </a:t>
            </a:r>
            <a:r>
              <a:rPr kumimoji="1" lang="en-US" altLang="ja-JP" sz="1000" dirty="0">
                <a:latin typeface="+mn-ea"/>
              </a:rPr>
              <a:t>12</a:t>
            </a:r>
            <a:r>
              <a:rPr kumimoji="1" lang="ja-JP" altLang="en-US" sz="1000" dirty="0">
                <a:latin typeface="+mn-ea"/>
              </a:rPr>
              <a:t>万円</a:t>
            </a:r>
            <a:r>
              <a:rPr kumimoji="1" lang="en-US" altLang="ja-JP" sz="1000" dirty="0">
                <a:latin typeface="+mn-ea"/>
              </a:rPr>
              <a:t>÷12</a:t>
            </a:r>
            <a:r>
              <a:rPr kumimoji="1" lang="ja-JP" altLang="en-US" sz="1000" dirty="0">
                <a:latin typeface="+mn-ea"/>
              </a:rPr>
              <a:t>月＝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万円 が無償化の対象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24868" y="5972829"/>
            <a:ext cx="34848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400" dirty="0">
              <a:latin typeface="+mn-ea"/>
            </a:endParaRPr>
          </a:p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利用する幼稚園の預かり保育の実施時間等が少ない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（平日の預かり保育の提供時間数が８時間未満又は年間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開所日数が</a:t>
            </a:r>
            <a:r>
              <a:rPr kumimoji="1" lang="en-US" altLang="ja-JP" sz="1000" dirty="0">
                <a:latin typeface="+mn-ea"/>
              </a:rPr>
              <a:t>200</a:t>
            </a:r>
            <a:r>
              <a:rPr kumimoji="1" lang="ja-JP" altLang="en-US" sz="1000" dirty="0">
                <a:latin typeface="+mn-ea"/>
              </a:rPr>
              <a:t>日未満）場合は、預かり保育のほか、　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認可外保育施設等の利用が無償化の対象。</a:t>
            </a:r>
            <a:endParaRPr kumimoji="1" lang="en-US" altLang="ja-JP" sz="1000" dirty="0">
              <a:latin typeface="+mn-ea"/>
            </a:endParaRPr>
          </a:p>
          <a:p>
            <a:endParaRPr kumimoji="1" lang="en-US" altLang="ja-JP" sz="1000" dirty="0">
              <a:latin typeface="+mn-ea"/>
            </a:endParaRPr>
          </a:p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預かり保育の無償化には、保護者いずれもが保育を必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要とする事由を満たしている必要があります。裏面の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保育を必要とする事由をご確認ください。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3617" y="9289748"/>
            <a:ext cx="28030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＊裏面もご確認ください</a:t>
            </a:r>
            <a:endParaRPr kumimoji="1"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258" y="2239303"/>
            <a:ext cx="3403740" cy="2492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入園料・保育料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月額</a:t>
            </a:r>
            <a:r>
              <a:rPr kumimoji="1" lang="en-US" altLang="ja-JP" sz="2400" dirty="0">
                <a:latin typeface="+mn-ea"/>
              </a:rPr>
              <a:t>2</a:t>
            </a:r>
            <a:r>
              <a:rPr kumimoji="1" lang="ja-JP" altLang="en-US" sz="2400" dirty="0">
                <a:latin typeface="+mn-ea"/>
              </a:rPr>
              <a:t>万</a:t>
            </a:r>
            <a:r>
              <a:rPr kumimoji="1" lang="en-US" altLang="ja-JP" sz="2400" dirty="0">
                <a:latin typeface="+mn-ea"/>
              </a:rPr>
              <a:t>5,700</a:t>
            </a:r>
            <a:r>
              <a:rPr kumimoji="1" lang="ja-JP" altLang="en-US" sz="2400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＊給食費や通園費等は負担となります</a:t>
            </a:r>
            <a:endParaRPr kumimoji="1" lang="en-US" altLang="ja-JP" sz="12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・入園料は入園初年度に限り、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月額に換算して無償化の対象。</a:t>
            </a:r>
            <a:endParaRPr kumimoji="1" lang="ja-JP" altLang="en-US" sz="952" dirty="0">
              <a:latin typeface="+mn-ea"/>
            </a:endParaRP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8874" y="1999816"/>
            <a:ext cx="3372086" cy="5590625"/>
          </a:xfrm>
          <a:prstGeom prst="round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3413862" y="1999818"/>
            <a:ext cx="3423158" cy="5590624"/>
          </a:xfrm>
          <a:prstGeom prst="round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258" y="-25081"/>
            <a:ext cx="1414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令和７年度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258" y="1025115"/>
            <a:ext cx="6840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4000" b="1" dirty="0">
                <a:latin typeface="+mn-ea"/>
              </a:rPr>
              <a:t>幼児教育の無償化について</a:t>
            </a:r>
            <a:r>
              <a:rPr kumimoji="1" lang="ja-JP" altLang="en-US" sz="4400" b="1" dirty="0">
                <a:latin typeface="+mn-ea"/>
              </a:rPr>
              <a:t>　</a:t>
            </a:r>
            <a:endParaRPr kumimoji="1" lang="en-US" altLang="ja-JP" sz="4400" b="1" dirty="0">
              <a:latin typeface="+mn-ea"/>
            </a:endParaRPr>
          </a:p>
          <a:p>
            <a:pPr algn="dist"/>
            <a:endParaRPr kumimoji="1" lang="en-US" altLang="ja-JP" sz="4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91448"/>
              </p:ext>
            </p:extLst>
          </p:nvPr>
        </p:nvGraphicFramePr>
        <p:xfrm>
          <a:off x="542266" y="949224"/>
          <a:ext cx="5793630" cy="5997656"/>
        </p:xfrm>
        <a:graphic>
          <a:graphicData uri="http://schemas.openxmlformats.org/drawingml/2006/table">
            <a:tbl>
              <a:tblPr/>
              <a:tblGrid>
                <a:gridCol w="579363">
                  <a:extLst>
                    <a:ext uri="{9D8B030D-6E8A-4147-A177-3AD203B41FA5}">
                      <a16:colId xmlns:a16="http://schemas.microsoft.com/office/drawing/2014/main" val="3859594409"/>
                    </a:ext>
                  </a:extLst>
                </a:gridCol>
                <a:gridCol w="579363">
                  <a:extLst>
                    <a:ext uri="{9D8B030D-6E8A-4147-A177-3AD203B41FA5}">
                      <a16:colId xmlns:a16="http://schemas.microsoft.com/office/drawing/2014/main" val="1093990351"/>
                    </a:ext>
                  </a:extLst>
                </a:gridCol>
                <a:gridCol w="579363">
                  <a:extLst>
                    <a:ext uri="{9D8B030D-6E8A-4147-A177-3AD203B41FA5}">
                      <a16:colId xmlns:a16="http://schemas.microsoft.com/office/drawing/2014/main" val="6108282"/>
                    </a:ext>
                  </a:extLst>
                </a:gridCol>
                <a:gridCol w="579363">
                  <a:extLst>
                    <a:ext uri="{9D8B030D-6E8A-4147-A177-3AD203B41FA5}">
                      <a16:colId xmlns:a16="http://schemas.microsoft.com/office/drawing/2014/main" val="1592392646"/>
                    </a:ext>
                  </a:extLst>
                </a:gridCol>
                <a:gridCol w="579363">
                  <a:extLst>
                    <a:ext uri="{9D8B030D-6E8A-4147-A177-3AD203B41FA5}">
                      <a16:colId xmlns:a16="http://schemas.microsoft.com/office/drawing/2014/main" val="3959701969"/>
                    </a:ext>
                  </a:extLst>
                </a:gridCol>
                <a:gridCol w="579363">
                  <a:extLst>
                    <a:ext uri="{9D8B030D-6E8A-4147-A177-3AD203B41FA5}">
                      <a16:colId xmlns:a16="http://schemas.microsoft.com/office/drawing/2014/main" val="2189623321"/>
                    </a:ext>
                  </a:extLst>
                </a:gridCol>
                <a:gridCol w="579363">
                  <a:extLst>
                    <a:ext uri="{9D8B030D-6E8A-4147-A177-3AD203B41FA5}">
                      <a16:colId xmlns:a16="http://schemas.microsoft.com/office/drawing/2014/main" val="3059471682"/>
                    </a:ext>
                  </a:extLst>
                </a:gridCol>
                <a:gridCol w="579363">
                  <a:extLst>
                    <a:ext uri="{9D8B030D-6E8A-4147-A177-3AD203B41FA5}">
                      <a16:colId xmlns:a16="http://schemas.microsoft.com/office/drawing/2014/main" val="561502299"/>
                    </a:ext>
                  </a:extLst>
                </a:gridCol>
                <a:gridCol w="579363">
                  <a:extLst>
                    <a:ext uri="{9D8B030D-6E8A-4147-A177-3AD203B41FA5}">
                      <a16:colId xmlns:a16="http://schemas.microsoft.com/office/drawing/2014/main" val="2310728519"/>
                    </a:ext>
                  </a:extLst>
                </a:gridCol>
                <a:gridCol w="579363">
                  <a:extLst>
                    <a:ext uri="{9D8B030D-6E8A-4147-A177-3AD203B41FA5}">
                      <a16:colId xmlns:a16="http://schemas.microsoft.com/office/drawing/2014/main" val="672243768"/>
                    </a:ext>
                  </a:extLst>
                </a:gridCol>
              </a:tblGrid>
              <a:tr h="165644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年度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歳以上の児童（平成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日～令和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日生まれで本入園する児童）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836045"/>
                  </a:ext>
                </a:extLst>
              </a:tr>
              <a:tr h="291532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無償化のための手続きについて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00642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651649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209121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334450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365202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507591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11615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030229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166644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383810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789625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8523785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357335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24577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712322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980447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869938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519166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240614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139386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416333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352592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784199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772334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305555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053666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585840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625899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579740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509768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910170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5745023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500580"/>
                  </a:ext>
                </a:extLst>
              </a:tr>
              <a:tr h="165644"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48846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03267" y="5623127"/>
            <a:ext cx="5830774" cy="2647506"/>
          </a:xfrm>
          <a:prstGeom prst="rect">
            <a:avLst/>
          </a:prstGeom>
          <a:solidFill>
            <a:schemeClr val="lt1"/>
          </a:solidFill>
          <a:ln w="38100" cmpd="sng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/>
              <a:t>　</a:t>
            </a:r>
            <a:r>
              <a:rPr kumimoji="1" lang="ja-JP" altLang="en-US" sz="1400" b="1" dirty="0"/>
              <a:t>保育を必要とする事由（４月１日または本入園日時点）</a:t>
            </a:r>
            <a:endParaRPr kumimoji="1" lang="en-US" altLang="ja-JP" sz="1400" b="1" dirty="0"/>
          </a:p>
          <a:p>
            <a:r>
              <a:rPr kumimoji="1" lang="ja-JP" altLang="en-US" sz="1200" b="1" dirty="0"/>
              <a:t>　（保護者のいずれもが、次のいずれかに該当することが必要です）</a:t>
            </a:r>
            <a:endParaRPr kumimoji="1" lang="en-US" altLang="ja-JP" sz="1200" b="1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　〇就労・雇用（パートタイム、夜間、居宅内の労働なども含む）</a:t>
            </a:r>
            <a:endParaRPr kumimoji="1" lang="en-US" altLang="ja-JP" sz="1200" dirty="0"/>
          </a:p>
          <a:p>
            <a:r>
              <a:rPr kumimoji="1" lang="ja-JP" altLang="en-US" sz="1200" dirty="0"/>
              <a:t>　　＊原則として金銭収入が発生する就労</a:t>
            </a:r>
            <a:endParaRPr kumimoji="1" lang="en-US" altLang="ja-JP" sz="1200" dirty="0"/>
          </a:p>
          <a:p>
            <a:r>
              <a:rPr kumimoji="1" lang="ja-JP" altLang="en-US" sz="1200" dirty="0"/>
              <a:t>　　＊月６４時間以上（休憩時間含む）の勤務</a:t>
            </a:r>
            <a:endParaRPr kumimoji="1" lang="en-US" altLang="ja-JP" sz="1200" dirty="0"/>
          </a:p>
          <a:p>
            <a:r>
              <a:rPr kumimoji="1" lang="ja-JP" altLang="en-US" sz="1200" dirty="0"/>
              <a:t>　〇妊娠、出産</a:t>
            </a:r>
            <a:endParaRPr kumimoji="1" lang="en-US" altLang="ja-JP" sz="1200" dirty="0"/>
          </a:p>
          <a:p>
            <a:r>
              <a:rPr kumimoji="1" lang="ja-JP" altLang="en-US" sz="1200" dirty="0"/>
              <a:t>　〇保護者の疾病、障害等</a:t>
            </a:r>
            <a:endParaRPr kumimoji="1" lang="en-US" altLang="ja-JP" sz="1200" dirty="0"/>
          </a:p>
          <a:p>
            <a:r>
              <a:rPr kumimoji="1" lang="ja-JP" altLang="en-US" sz="1200" dirty="0"/>
              <a:t>　〇同居または長期入院等している親族の介護・看護</a:t>
            </a:r>
            <a:endParaRPr kumimoji="1" lang="en-US" altLang="ja-JP" sz="1200" dirty="0"/>
          </a:p>
          <a:p>
            <a:r>
              <a:rPr kumimoji="1" lang="ja-JP" altLang="en-US" sz="1200" dirty="0"/>
              <a:t>　〇災害復旧</a:t>
            </a:r>
            <a:endParaRPr kumimoji="1" lang="en-US" altLang="ja-JP" sz="1200" dirty="0"/>
          </a:p>
          <a:p>
            <a:r>
              <a:rPr kumimoji="1" lang="ja-JP" altLang="en-US" sz="1200" dirty="0"/>
              <a:t>　〇求職活動（起業準備を含む・認定期間３か月間）</a:t>
            </a:r>
            <a:endParaRPr kumimoji="1" lang="en-US" altLang="ja-JP" sz="1200" dirty="0"/>
          </a:p>
          <a:p>
            <a:r>
              <a:rPr kumimoji="1" lang="ja-JP" altLang="en-US" sz="1200" dirty="0"/>
              <a:t>　〇就学（職業訓練校等における職業訓練を含む）</a:t>
            </a:r>
            <a:endParaRPr kumimoji="1" lang="en-US" altLang="ja-JP" sz="1200" dirty="0"/>
          </a:p>
          <a:p>
            <a:r>
              <a:rPr kumimoji="1" lang="ja-JP" altLang="en-US" sz="1200" dirty="0"/>
              <a:t>　〇その他、上記に類する状態として市が認める場合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503267" y="1843621"/>
            <a:ext cx="5832629" cy="3266702"/>
            <a:chOff x="0" y="0"/>
            <a:chExt cx="5905499" cy="3169283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0" y="0"/>
              <a:ext cx="5905499" cy="3169283"/>
              <a:chOff x="0" y="0"/>
              <a:chExt cx="5905499" cy="3169283"/>
            </a:xfrm>
          </p:grpSpPr>
          <p:sp>
            <p:nvSpPr>
              <p:cNvPr id="8" name="テキスト ボックス 1"/>
              <p:cNvSpPr txBox="1"/>
              <p:nvPr/>
            </p:nvSpPr>
            <p:spPr>
              <a:xfrm>
                <a:off x="1933574" y="0"/>
                <a:ext cx="2038350" cy="628650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100" b="1" dirty="0"/>
                  <a:t>「保育を必要とする事由」</a:t>
                </a:r>
                <a:r>
                  <a:rPr kumimoji="1" lang="ja-JP" altLang="en-US" sz="1100" b="0" dirty="0"/>
                  <a:t>に該当しますか？（下記参照）</a:t>
                </a:r>
              </a:p>
            </p:txBody>
          </p:sp>
          <p:sp>
            <p:nvSpPr>
              <p:cNvPr id="9" name="テキスト ボックス 4"/>
              <p:cNvSpPr txBox="1"/>
              <p:nvPr/>
            </p:nvSpPr>
            <p:spPr>
              <a:xfrm>
                <a:off x="990600" y="1162050"/>
                <a:ext cx="514350" cy="360000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/>
                  <a:t>はい</a:t>
                </a:r>
              </a:p>
            </p:txBody>
          </p:sp>
          <p:sp>
            <p:nvSpPr>
              <p:cNvPr id="10" name="テキスト ボックス 5"/>
              <p:cNvSpPr txBox="1"/>
              <p:nvPr/>
            </p:nvSpPr>
            <p:spPr>
              <a:xfrm>
                <a:off x="4323571" y="1167102"/>
                <a:ext cx="685800" cy="360000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/>
                  <a:t>いいえ</a:t>
                </a:r>
              </a:p>
            </p:txBody>
          </p:sp>
          <p:sp>
            <p:nvSpPr>
              <p:cNvPr id="11" name="テキスト ボックス 6"/>
              <p:cNvSpPr txBox="1"/>
              <p:nvPr/>
            </p:nvSpPr>
            <p:spPr>
              <a:xfrm>
                <a:off x="3638548" y="1895474"/>
                <a:ext cx="2266951" cy="1265508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100" b="1"/>
                  <a:t>【</a:t>
                </a:r>
                <a:r>
                  <a:rPr kumimoji="1" lang="ja-JP" altLang="en-US" sz="1100" b="1"/>
                  <a:t>きいろの申請書</a:t>
                </a:r>
                <a:r>
                  <a:rPr kumimoji="1" lang="en-US" altLang="ja-JP" sz="1100" b="1"/>
                  <a:t>】</a:t>
                </a:r>
              </a:p>
              <a:p>
                <a:r>
                  <a:rPr kumimoji="1" lang="ja-JP" altLang="en-US" sz="1100"/>
                  <a:t>子育てのための施設等利用給付認定・変更申請書（法第３０条の４第１号）</a:t>
                </a:r>
                <a:r>
                  <a:rPr kumimoji="1" lang="ja-JP" altLang="en-US" sz="1100" b="1"/>
                  <a:t>きいろ</a:t>
                </a:r>
                <a:r>
                  <a:rPr kumimoji="1" lang="ja-JP" altLang="en-US" sz="1100"/>
                  <a:t>の用紙を記入し提出してください。</a:t>
                </a:r>
              </a:p>
            </p:txBody>
          </p:sp>
          <p:sp>
            <p:nvSpPr>
              <p:cNvPr id="12" name="テキスト ボックス 8"/>
              <p:cNvSpPr txBox="1"/>
              <p:nvPr/>
            </p:nvSpPr>
            <p:spPr>
              <a:xfrm>
                <a:off x="0" y="1885949"/>
                <a:ext cx="2562224" cy="1283334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100" b="1" dirty="0"/>
                  <a:t>【</a:t>
                </a:r>
                <a:r>
                  <a:rPr kumimoji="1" lang="ja-JP" altLang="en-US" sz="1100" b="1" dirty="0"/>
                  <a:t>ピンク色の申請書</a:t>
                </a:r>
                <a:r>
                  <a:rPr kumimoji="1" lang="en-US" altLang="ja-JP" sz="1100" b="1" dirty="0"/>
                  <a:t>】</a:t>
                </a:r>
              </a:p>
              <a:p>
                <a:r>
                  <a:rPr kumimoji="1" lang="ja-JP" altLang="en-US" sz="1100" dirty="0"/>
                  <a:t>子育てのための施設等利用給付認定・変更申請書（法第３０条の４第２号・第３号）</a:t>
                </a:r>
                <a:r>
                  <a:rPr kumimoji="1" lang="ja-JP" altLang="en-US" sz="1100" b="1" dirty="0"/>
                  <a:t>ピンク</a:t>
                </a:r>
                <a:r>
                  <a:rPr kumimoji="1" lang="ja-JP" altLang="en-US" sz="1100" dirty="0"/>
                  <a:t>の用紙を記入し、添付書類（様式の裏面下段参照）とともに提出してください。</a:t>
                </a:r>
              </a:p>
            </p:txBody>
          </p:sp>
          <p:cxnSp>
            <p:nvCxnSpPr>
              <p:cNvPr id="13" name="直線矢印コネクタ 12"/>
              <p:cNvCxnSpPr>
                <a:stCxn id="10" idx="2"/>
              </p:cNvCxnSpPr>
              <p:nvPr/>
            </p:nvCxnSpPr>
            <p:spPr>
              <a:xfrm>
                <a:off x="4666763" y="1527102"/>
                <a:ext cx="485" cy="402390"/>
              </a:xfrm>
              <a:prstGeom prst="straightConnector1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/>
              <p:cNvCxnSpPr/>
              <p:nvPr/>
            </p:nvCxnSpPr>
            <p:spPr>
              <a:xfrm>
                <a:off x="1238249" y="1521471"/>
                <a:ext cx="0" cy="403356"/>
              </a:xfrm>
              <a:prstGeom prst="straightConnector1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2952749" y="629700"/>
                <a:ext cx="0" cy="29888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1225808" y="938308"/>
                <a:ext cx="3458158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線コネクタ 5"/>
            <p:cNvCxnSpPr/>
            <p:nvPr/>
          </p:nvCxnSpPr>
          <p:spPr>
            <a:xfrm>
              <a:off x="1244140" y="931631"/>
              <a:ext cx="0" cy="23405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4667057" y="931632"/>
              <a:ext cx="0" cy="2304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17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</TotalTime>
  <Words>732</Words>
  <Application>Microsoft Office PowerPoint</Application>
  <PresentationFormat>A4 210 x 297 mm</PresentationFormat>
  <Paragraphs>96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木持 裕子</dc:creator>
  <cp:lastModifiedBy>Administrator</cp:lastModifiedBy>
  <cp:revision>42</cp:revision>
  <cp:lastPrinted>2023-09-07T00:50:45Z</cp:lastPrinted>
  <dcterms:created xsi:type="dcterms:W3CDTF">2019-04-19T09:08:03Z</dcterms:created>
  <dcterms:modified xsi:type="dcterms:W3CDTF">2024-07-31T06:37:08Z</dcterms:modified>
</cp:coreProperties>
</file>