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Lst>
  <p:sldSz cx="7559675" cy="10691813"/>
  <p:notesSz cx="6805613"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AB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81"/>
  </p:normalViewPr>
  <p:slideViewPr>
    <p:cSldViewPr snapToGrid="0">
      <p:cViewPr varScale="1">
        <p:scale>
          <a:sx n="51" d="100"/>
          <a:sy n="51" d="100"/>
        </p:scale>
        <p:origin x="2616"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ja-JP" altLang="en-US"/>
              <a:t>マスター タイトルの書式設定</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A3DA9F7-FB67-614F-A82D-27F5D83E6735}" type="datetimeFigureOut">
              <a:rPr kumimoji="1" lang="ja-JP" altLang="en-US" smtClean="0"/>
              <a:t>2024/10/29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17089A0-E54F-864D-B2F6-04A3F73CB234}" type="slidenum">
              <a:rPr kumimoji="1" lang="ja-JP" altLang="en-US" smtClean="0"/>
              <a:t>‹#›</a:t>
            </a:fld>
            <a:endParaRPr kumimoji="1" lang="ja-JP" altLang="en-US"/>
          </a:p>
        </p:txBody>
      </p:sp>
    </p:spTree>
    <p:extLst>
      <p:ext uri="{BB962C8B-B14F-4D97-AF65-F5344CB8AC3E}">
        <p14:creationId xmlns:p14="http://schemas.microsoft.com/office/powerpoint/2010/main" val="332410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A3DA9F7-FB67-614F-A82D-27F5D83E6735}" type="datetimeFigureOut">
              <a:rPr kumimoji="1" lang="ja-JP" altLang="en-US" smtClean="0"/>
              <a:t>2024/10/29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17089A0-E54F-864D-B2F6-04A3F73CB234}" type="slidenum">
              <a:rPr kumimoji="1" lang="ja-JP" altLang="en-US" smtClean="0"/>
              <a:t>‹#›</a:t>
            </a:fld>
            <a:endParaRPr kumimoji="1" lang="ja-JP" altLang="en-US"/>
          </a:p>
        </p:txBody>
      </p:sp>
    </p:spTree>
    <p:extLst>
      <p:ext uri="{BB962C8B-B14F-4D97-AF65-F5344CB8AC3E}">
        <p14:creationId xmlns:p14="http://schemas.microsoft.com/office/powerpoint/2010/main" val="404734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A3DA9F7-FB67-614F-A82D-27F5D83E6735}" type="datetimeFigureOut">
              <a:rPr kumimoji="1" lang="ja-JP" altLang="en-US" smtClean="0"/>
              <a:t>2024/10/29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17089A0-E54F-864D-B2F6-04A3F73CB234}" type="slidenum">
              <a:rPr kumimoji="1" lang="ja-JP" altLang="en-US" smtClean="0"/>
              <a:t>‹#›</a:t>
            </a:fld>
            <a:endParaRPr kumimoji="1" lang="ja-JP" altLang="en-US"/>
          </a:p>
        </p:txBody>
      </p:sp>
    </p:spTree>
    <p:extLst>
      <p:ext uri="{BB962C8B-B14F-4D97-AF65-F5344CB8AC3E}">
        <p14:creationId xmlns:p14="http://schemas.microsoft.com/office/powerpoint/2010/main" val="361858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A3DA9F7-FB67-614F-A82D-27F5D83E6735}" type="datetimeFigureOut">
              <a:rPr kumimoji="1" lang="ja-JP" altLang="en-US" smtClean="0"/>
              <a:t>2024/10/29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17089A0-E54F-864D-B2F6-04A3F73CB234}" type="slidenum">
              <a:rPr kumimoji="1" lang="ja-JP" altLang="en-US" smtClean="0"/>
              <a:t>‹#›</a:t>
            </a:fld>
            <a:endParaRPr kumimoji="1" lang="ja-JP" altLang="en-US"/>
          </a:p>
        </p:txBody>
      </p:sp>
    </p:spTree>
    <p:extLst>
      <p:ext uri="{BB962C8B-B14F-4D97-AF65-F5344CB8AC3E}">
        <p14:creationId xmlns:p14="http://schemas.microsoft.com/office/powerpoint/2010/main" val="1564545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tint val="82000"/>
                  </a:schemeClr>
                </a:solidFill>
              </a:defRPr>
            </a:lvl1pPr>
            <a:lvl2pPr marL="377967" indent="0">
              <a:buNone/>
              <a:defRPr sz="1653">
                <a:solidFill>
                  <a:schemeClr val="tx1">
                    <a:tint val="82000"/>
                  </a:schemeClr>
                </a:solidFill>
              </a:defRPr>
            </a:lvl2pPr>
            <a:lvl3pPr marL="755934" indent="0">
              <a:buNone/>
              <a:defRPr sz="1488">
                <a:solidFill>
                  <a:schemeClr val="tx1">
                    <a:tint val="82000"/>
                  </a:schemeClr>
                </a:solidFill>
              </a:defRPr>
            </a:lvl3pPr>
            <a:lvl4pPr marL="1133902" indent="0">
              <a:buNone/>
              <a:defRPr sz="1323">
                <a:solidFill>
                  <a:schemeClr val="tx1">
                    <a:tint val="82000"/>
                  </a:schemeClr>
                </a:solidFill>
              </a:defRPr>
            </a:lvl4pPr>
            <a:lvl5pPr marL="1511869" indent="0">
              <a:buNone/>
              <a:defRPr sz="1323">
                <a:solidFill>
                  <a:schemeClr val="tx1">
                    <a:tint val="82000"/>
                  </a:schemeClr>
                </a:solidFill>
              </a:defRPr>
            </a:lvl5pPr>
            <a:lvl6pPr marL="1889836" indent="0">
              <a:buNone/>
              <a:defRPr sz="1323">
                <a:solidFill>
                  <a:schemeClr val="tx1">
                    <a:tint val="82000"/>
                  </a:schemeClr>
                </a:solidFill>
              </a:defRPr>
            </a:lvl6pPr>
            <a:lvl7pPr marL="2267803" indent="0">
              <a:buNone/>
              <a:defRPr sz="1323">
                <a:solidFill>
                  <a:schemeClr val="tx1">
                    <a:tint val="82000"/>
                  </a:schemeClr>
                </a:solidFill>
              </a:defRPr>
            </a:lvl7pPr>
            <a:lvl8pPr marL="2645771" indent="0">
              <a:buNone/>
              <a:defRPr sz="1323">
                <a:solidFill>
                  <a:schemeClr val="tx1">
                    <a:tint val="82000"/>
                  </a:schemeClr>
                </a:solidFill>
              </a:defRPr>
            </a:lvl8pPr>
            <a:lvl9pPr marL="3023738" indent="0">
              <a:buNone/>
              <a:defRPr sz="1323">
                <a:solidFill>
                  <a:schemeClr val="tx1">
                    <a:tint val="82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A3DA9F7-FB67-614F-A82D-27F5D83E6735}" type="datetimeFigureOut">
              <a:rPr kumimoji="1" lang="ja-JP" altLang="en-US" smtClean="0"/>
              <a:t>2024/10/29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17089A0-E54F-864D-B2F6-04A3F73CB234}" type="slidenum">
              <a:rPr kumimoji="1" lang="ja-JP" altLang="en-US" smtClean="0"/>
              <a:t>‹#›</a:t>
            </a:fld>
            <a:endParaRPr kumimoji="1" lang="ja-JP" altLang="en-US"/>
          </a:p>
        </p:txBody>
      </p:sp>
    </p:spTree>
    <p:extLst>
      <p:ext uri="{BB962C8B-B14F-4D97-AF65-F5344CB8AC3E}">
        <p14:creationId xmlns:p14="http://schemas.microsoft.com/office/powerpoint/2010/main" val="1833891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A3DA9F7-FB67-614F-A82D-27F5D83E6735}" type="datetimeFigureOut">
              <a:rPr kumimoji="1" lang="ja-JP" altLang="en-US" smtClean="0"/>
              <a:t>2024/10/29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17089A0-E54F-864D-B2F6-04A3F73CB234}" type="slidenum">
              <a:rPr kumimoji="1" lang="ja-JP" altLang="en-US" smtClean="0"/>
              <a:t>‹#›</a:t>
            </a:fld>
            <a:endParaRPr kumimoji="1" lang="ja-JP" altLang="en-US"/>
          </a:p>
        </p:txBody>
      </p:sp>
    </p:spTree>
    <p:extLst>
      <p:ext uri="{BB962C8B-B14F-4D97-AF65-F5344CB8AC3E}">
        <p14:creationId xmlns:p14="http://schemas.microsoft.com/office/powerpoint/2010/main" val="1289577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ja-JP" altLang="en-US"/>
              <a:t>マスター テキストの書式設定</a:t>
            </a:r>
          </a:p>
        </p:txBody>
      </p:sp>
      <p:sp>
        <p:nvSpPr>
          <p:cNvPr id="4" name="Content Placeholder 3"/>
          <p:cNvSpPr>
            <a:spLocks noGrp="1"/>
          </p:cNvSpPr>
          <p:nvPr>
            <p:ph sz="half" idx="2"/>
          </p:nvPr>
        </p:nvSpPr>
        <p:spPr>
          <a:xfrm>
            <a:off x="520713" y="3905482"/>
            <a:ext cx="3198096"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ja-JP" altLang="en-US"/>
              <a:t>マスター テキストの書式設定</a:t>
            </a:r>
          </a:p>
        </p:txBody>
      </p:sp>
      <p:sp>
        <p:nvSpPr>
          <p:cNvPr id="6" name="Content Placeholder 5"/>
          <p:cNvSpPr>
            <a:spLocks noGrp="1"/>
          </p:cNvSpPr>
          <p:nvPr>
            <p:ph sz="quarter" idx="4"/>
          </p:nvPr>
        </p:nvSpPr>
        <p:spPr>
          <a:xfrm>
            <a:off x="3827086" y="3905482"/>
            <a:ext cx="3213847"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A3DA9F7-FB67-614F-A82D-27F5D83E6735}" type="datetimeFigureOut">
              <a:rPr kumimoji="1" lang="ja-JP" altLang="en-US" smtClean="0"/>
              <a:t>2024/10/29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17089A0-E54F-864D-B2F6-04A3F73CB234}" type="slidenum">
              <a:rPr kumimoji="1" lang="ja-JP" altLang="en-US" smtClean="0"/>
              <a:t>‹#›</a:t>
            </a:fld>
            <a:endParaRPr kumimoji="1" lang="ja-JP" altLang="en-US"/>
          </a:p>
        </p:txBody>
      </p:sp>
    </p:spTree>
    <p:extLst>
      <p:ext uri="{BB962C8B-B14F-4D97-AF65-F5344CB8AC3E}">
        <p14:creationId xmlns:p14="http://schemas.microsoft.com/office/powerpoint/2010/main" val="1901424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A3DA9F7-FB67-614F-A82D-27F5D83E6735}" type="datetimeFigureOut">
              <a:rPr kumimoji="1" lang="ja-JP" altLang="en-US" smtClean="0"/>
              <a:t>2024/10/29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17089A0-E54F-864D-B2F6-04A3F73CB234}" type="slidenum">
              <a:rPr kumimoji="1" lang="ja-JP" altLang="en-US" smtClean="0"/>
              <a:t>‹#›</a:t>
            </a:fld>
            <a:endParaRPr kumimoji="1" lang="ja-JP" altLang="en-US"/>
          </a:p>
        </p:txBody>
      </p:sp>
    </p:spTree>
    <p:extLst>
      <p:ext uri="{BB962C8B-B14F-4D97-AF65-F5344CB8AC3E}">
        <p14:creationId xmlns:p14="http://schemas.microsoft.com/office/powerpoint/2010/main" val="1424925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3DA9F7-FB67-614F-A82D-27F5D83E6735}" type="datetimeFigureOut">
              <a:rPr kumimoji="1" lang="ja-JP" altLang="en-US" smtClean="0"/>
              <a:t>2024/10/29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17089A0-E54F-864D-B2F6-04A3F73CB234}" type="slidenum">
              <a:rPr kumimoji="1" lang="ja-JP" altLang="en-US" smtClean="0"/>
              <a:t>‹#›</a:t>
            </a:fld>
            <a:endParaRPr kumimoji="1" lang="ja-JP" altLang="en-US"/>
          </a:p>
        </p:txBody>
      </p:sp>
    </p:spTree>
    <p:extLst>
      <p:ext uri="{BB962C8B-B14F-4D97-AF65-F5344CB8AC3E}">
        <p14:creationId xmlns:p14="http://schemas.microsoft.com/office/powerpoint/2010/main" val="1921235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ja-JP" altLang="en-US"/>
              <a:t>マスター タイトルの書式設定</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A3DA9F7-FB67-614F-A82D-27F5D83E6735}" type="datetimeFigureOut">
              <a:rPr kumimoji="1" lang="ja-JP" altLang="en-US" smtClean="0"/>
              <a:t>2024/10/29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17089A0-E54F-864D-B2F6-04A3F73CB234}" type="slidenum">
              <a:rPr kumimoji="1" lang="ja-JP" altLang="en-US" smtClean="0"/>
              <a:t>‹#›</a:t>
            </a:fld>
            <a:endParaRPr kumimoji="1" lang="ja-JP" altLang="en-US"/>
          </a:p>
        </p:txBody>
      </p:sp>
    </p:spTree>
    <p:extLst>
      <p:ext uri="{BB962C8B-B14F-4D97-AF65-F5344CB8AC3E}">
        <p14:creationId xmlns:p14="http://schemas.microsoft.com/office/powerpoint/2010/main" val="1661318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A3DA9F7-FB67-614F-A82D-27F5D83E6735}" type="datetimeFigureOut">
              <a:rPr kumimoji="1" lang="ja-JP" altLang="en-US" smtClean="0"/>
              <a:t>2024/10/29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17089A0-E54F-864D-B2F6-04A3F73CB234}" type="slidenum">
              <a:rPr kumimoji="1" lang="ja-JP" altLang="en-US" smtClean="0"/>
              <a:t>‹#›</a:t>
            </a:fld>
            <a:endParaRPr kumimoji="1" lang="ja-JP" altLang="en-US"/>
          </a:p>
        </p:txBody>
      </p:sp>
    </p:spTree>
    <p:extLst>
      <p:ext uri="{BB962C8B-B14F-4D97-AF65-F5344CB8AC3E}">
        <p14:creationId xmlns:p14="http://schemas.microsoft.com/office/powerpoint/2010/main" val="1734691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82000"/>
                  </a:schemeClr>
                </a:solidFill>
              </a:defRPr>
            </a:lvl1pPr>
          </a:lstStyle>
          <a:p>
            <a:fld id="{FA3DA9F7-FB67-614F-A82D-27F5D83E6735}" type="datetimeFigureOut">
              <a:rPr kumimoji="1" lang="ja-JP" altLang="en-US" smtClean="0"/>
              <a:t>2024/10/29</a:t>
            </a:fld>
            <a:endParaRPr kumimoji="1" lang="ja-JP" altLang="en-US"/>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82000"/>
                  </a:schemeClr>
                </a:solidFill>
              </a:defRPr>
            </a:lvl1pPr>
          </a:lstStyle>
          <a:p>
            <a:endParaRPr kumimoji="1" lang="ja-JP" altLang="en-US"/>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82000"/>
                  </a:schemeClr>
                </a:solidFill>
              </a:defRPr>
            </a:lvl1pPr>
          </a:lstStyle>
          <a:p>
            <a:fld id="{217089A0-E54F-864D-B2F6-04A3F73CB234}" type="slidenum">
              <a:rPr kumimoji="1" lang="ja-JP" altLang="en-US" smtClean="0"/>
              <a:t>‹#›</a:t>
            </a:fld>
            <a:endParaRPr kumimoji="1" lang="ja-JP" altLang="en-US"/>
          </a:p>
        </p:txBody>
      </p:sp>
    </p:spTree>
    <p:extLst>
      <p:ext uri="{BB962C8B-B14F-4D97-AF65-F5344CB8AC3E}">
        <p14:creationId xmlns:p14="http://schemas.microsoft.com/office/powerpoint/2010/main" val="3291124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55934" rtl="0" eaLnBrk="1" latinLnBrk="0" hangingPunct="1">
        <a:lnSpc>
          <a:spcPct val="90000"/>
        </a:lnSpc>
        <a:spcBef>
          <a:spcPct val="0"/>
        </a:spcBef>
        <a:buNone/>
        <a:defRPr kumimoji="1"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kumimoji="1"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p:bodyStyle>
    <p:otherStyle>
      <a:defPPr>
        <a:defRPr lang="en-US"/>
      </a:defPPr>
      <a:lvl1pPr marL="0" algn="l" defTabSz="755934" rtl="0" eaLnBrk="1" latinLnBrk="0" hangingPunct="1">
        <a:defRPr kumimoji="1" sz="1488" kern="1200">
          <a:solidFill>
            <a:schemeClr val="tx1"/>
          </a:solidFill>
          <a:latin typeface="+mn-lt"/>
          <a:ea typeface="+mn-ea"/>
          <a:cs typeface="+mn-cs"/>
        </a:defRPr>
      </a:lvl1pPr>
      <a:lvl2pPr marL="377967" algn="l" defTabSz="755934" rtl="0" eaLnBrk="1" latinLnBrk="0" hangingPunct="1">
        <a:defRPr kumimoji="1" sz="1488" kern="1200">
          <a:solidFill>
            <a:schemeClr val="tx1"/>
          </a:solidFill>
          <a:latin typeface="+mn-lt"/>
          <a:ea typeface="+mn-ea"/>
          <a:cs typeface="+mn-cs"/>
        </a:defRPr>
      </a:lvl2pPr>
      <a:lvl3pPr marL="755934" algn="l" defTabSz="755934" rtl="0" eaLnBrk="1" latinLnBrk="0" hangingPunct="1">
        <a:defRPr kumimoji="1" sz="1488" kern="1200">
          <a:solidFill>
            <a:schemeClr val="tx1"/>
          </a:solidFill>
          <a:latin typeface="+mn-lt"/>
          <a:ea typeface="+mn-ea"/>
          <a:cs typeface="+mn-cs"/>
        </a:defRPr>
      </a:lvl3pPr>
      <a:lvl4pPr marL="1133902" algn="l" defTabSz="755934" rtl="0" eaLnBrk="1" latinLnBrk="0" hangingPunct="1">
        <a:defRPr kumimoji="1" sz="1488" kern="1200">
          <a:solidFill>
            <a:schemeClr val="tx1"/>
          </a:solidFill>
          <a:latin typeface="+mn-lt"/>
          <a:ea typeface="+mn-ea"/>
          <a:cs typeface="+mn-cs"/>
        </a:defRPr>
      </a:lvl4pPr>
      <a:lvl5pPr marL="1511869" algn="l" defTabSz="755934" rtl="0" eaLnBrk="1" latinLnBrk="0" hangingPunct="1">
        <a:defRPr kumimoji="1" sz="1488" kern="1200">
          <a:solidFill>
            <a:schemeClr val="tx1"/>
          </a:solidFill>
          <a:latin typeface="+mn-lt"/>
          <a:ea typeface="+mn-ea"/>
          <a:cs typeface="+mn-cs"/>
        </a:defRPr>
      </a:lvl5pPr>
      <a:lvl6pPr marL="1889836" algn="l" defTabSz="755934" rtl="0" eaLnBrk="1" latinLnBrk="0" hangingPunct="1">
        <a:defRPr kumimoji="1" sz="1488" kern="1200">
          <a:solidFill>
            <a:schemeClr val="tx1"/>
          </a:solidFill>
          <a:latin typeface="+mn-lt"/>
          <a:ea typeface="+mn-ea"/>
          <a:cs typeface="+mn-cs"/>
        </a:defRPr>
      </a:lvl6pPr>
      <a:lvl7pPr marL="2267803" algn="l" defTabSz="755934" rtl="0" eaLnBrk="1" latinLnBrk="0" hangingPunct="1">
        <a:defRPr kumimoji="1" sz="1488" kern="1200">
          <a:solidFill>
            <a:schemeClr val="tx1"/>
          </a:solidFill>
          <a:latin typeface="+mn-lt"/>
          <a:ea typeface="+mn-ea"/>
          <a:cs typeface="+mn-cs"/>
        </a:defRPr>
      </a:lvl7pPr>
      <a:lvl8pPr marL="2645771" algn="l" defTabSz="755934" rtl="0" eaLnBrk="1" latinLnBrk="0" hangingPunct="1">
        <a:defRPr kumimoji="1" sz="1488" kern="1200">
          <a:solidFill>
            <a:schemeClr val="tx1"/>
          </a:solidFill>
          <a:latin typeface="+mn-lt"/>
          <a:ea typeface="+mn-ea"/>
          <a:cs typeface="+mn-cs"/>
        </a:defRPr>
      </a:lvl8pPr>
      <a:lvl9pPr marL="3023738" algn="l" defTabSz="755934" rtl="0" eaLnBrk="1" latinLnBrk="0" hangingPunct="1">
        <a:defRPr kumimoji="1"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emf"/><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emf"/><Relationship Id="rId17" Type="http://schemas.openxmlformats.org/officeDocument/2006/relationships/image" Target="../media/image16.png"/><Relationship Id="rId2" Type="http://schemas.openxmlformats.org/officeDocument/2006/relationships/image" Target="../media/image1.emf"/><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emf"/></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emf"/><Relationship Id="rId7" Type="http://schemas.openxmlformats.org/officeDocument/2006/relationships/image" Target="../media/image22.emf"/><Relationship Id="rId2" Type="http://schemas.openxmlformats.org/officeDocument/2006/relationships/image" Target="../media/image18.emf"/><Relationship Id="rId1" Type="http://schemas.openxmlformats.org/officeDocument/2006/relationships/slideLayout" Target="../slideLayouts/slideLayout1.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357279D-6889-A5DB-0B5E-9B3DA3312E72}"/>
              </a:ext>
            </a:extLst>
          </p:cNvPr>
          <p:cNvPicPr>
            <a:picLocks noChangeAspect="1"/>
          </p:cNvPicPr>
          <p:nvPr/>
        </p:nvPicPr>
        <p:blipFill>
          <a:blip r:embed="rId2"/>
          <a:stretch>
            <a:fillRect/>
          </a:stretch>
        </p:blipFill>
        <p:spPr>
          <a:xfrm>
            <a:off x="-132181" y="-155641"/>
            <a:ext cx="7829064" cy="2541904"/>
          </a:xfrm>
          <a:prstGeom prst="rect">
            <a:avLst/>
          </a:prstGeom>
        </p:spPr>
      </p:pic>
      <p:pic>
        <p:nvPicPr>
          <p:cNvPr id="5" name="図 4">
            <a:extLst>
              <a:ext uri="{FF2B5EF4-FFF2-40B4-BE49-F238E27FC236}">
                <a16:creationId xmlns:a16="http://schemas.microsoft.com/office/drawing/2014/main" id="{ADE0AE97-DDF1-1D21-36A9-0D1AEBD708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45660" y="354414"/>
            <a:ext cx="1308100" cy="2032000"/>
          </a:xfrm>
          <a:prstGeom prst="rect">
            <a:avLst/>
          </a:prstGeom>
        </p:spPr>
      </p:pic>
      <p:pic>
        <p:nvPicPr>
          <p:cNvPr id="6" name="図 5">
            <a:extLst>
              <a:ext uri="{FF2B5EF4-FFF2-40B4-BE49-F238E27FC236}">
                <a16:creationId xmlns:a16="http://schemas.microsoft.com/office/drawing/2014/main" id="{F5C9415D-C8E7-5AA3-4554-DEE9261A1B8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50415" y="595563"/>
            <a:ext cx="1143000" cy="1790700"/>
          </a:xfrm>
          <a:prstGeom prst="rect">
            <a:avLst/>
          </a:prstGeom>
        </p:spPr>
      </p:pic>
      <p:pic>
        <p:nvPicPr>
          <p:cNvPr id="10" name="図 9" descr="図形&#10;&#10;自動的に生成された説明">
            <a:extLst>
              <a:ext uri="{FF2B5EF4-FFF2-40B4-BE49-F238E27FC236}">
                <a16:creationId xmlns:a16="http://schemas.microsoft.com/office/drawing/2014/main" id="{D33BC18C-DFB5-76EE-17DA-22DD564B9C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737" y="966749"/>
            <a:ext cx="4064000" cy="584200"/>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FF104704-91C8-A256-93B5-2A3630AD13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8589" y="1179546"/>
            <a:ext cx="381000" cy="431800"/>
          </a:xfrm>
          <a:prstGeom prst="rect">
            <a:avLst/>
          </a:prstGeom>
        </p:spPr>
      </p:pic>
      <p:pic>
        <p:nvPicPr>
          <p:cNvPr id="14" name="図 13">
            <a:extLst>
              <a:ext uri="{FF2B5EF4-FFF2-40B4-BE49-F238E27FC236}">
                <a16:creationId xmlns:a16="http://schemas.microsoft.com/office/drawing/2014/main" id="{0EBE6F92-186E-08B7-32EE-F3D5414B63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737" y="1643313"/>
            <a:ext cx="4610100" cy="508000"/>
          </a:xfrm>
          <a:prstGeom prst="rect">
            <a:avLst/>
          </a:prstGeom>
        </p:spPr>
      </p:pic>
      <p:pic>
        <p:nvPicPr>
          <p:cNvPr id="16" name="図 15" descr="図形&#10;&#10;中程度の精度で自動的に生成された説明">
            <a:extLst>
              <a:ext uri="{FF2B5EF4-FFF2-40B4-BE49-F238E27FC236}">
                <a16:creationId xmlns:a16="http://schemas.microsoft.com/office/drawing/2014/main" id="{17BBB348-1A9D-2887-7E58-D30F66A039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7987" y="1042949"/>
            <a:ext cx="3987800" cy="546100"/>
          </a:xfrm>
          <a:prstGeom prst="rect">
            <a:avLst/>
          </a:prstGeom>
        </p:spPr>
      </p:pic>
      <p:pic>
        <p:nvPicPr>
          <p:cNvPr id="18" name="図 17" descr="ロゴ が含まれている画像&#10;&#10;自動的に生成された説明">
            <a:extLst>
              <a:ext uri="{FF2B5EF4-FFF2-40B4-BE49-F238E27FC236}">
                <a16:creationId xmlns:a16="http://schemas.microsoft.com/office/drawing/2014/main" id="{88C62AA8-62D8-D002-D495-07272FEBAF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2737" y="271913"/>
            <a:ext cx="4025900" cy="838200"/>
          </a:xfrm>
          <a:prstGeom prst="rect">
            <a:avLst/>
          </a:prstGeom>
        </p:spPr>
      </p:pic>
      <p:pic>
        <p:nvPicPr>
          <p:cNvPr id="19" name="図 18">
            <a:extLst>
              <a:ext uri="{FF2B5EF4-FFF2-40B4-BE49-F238E27FC236}">
                <a16:creationId xmlns:a16="http://schemas.microsoft.com/office/drawing/2014/main" id="{0CE3504F-5E54-3FE9-82AF-66F0E6337882}"/>
              </a:ext>
            </a:extLst>
          </p:cNvPr>
          <p:cNvPicPr>
            <a:picLocks noChangeAspect="1"/>
          </p:cNvPicPr>
          <p:nvPr/>
        </p:nvPicPr>
        <p:blipFill>
          <a:blip r:embed="rId10"/>
          <a:stretch>
            <a:fillRect/>
          </a:stretch>
        </p:blipFill>
        <p:spPr>
          <a:xfrm>
            <a:off x="357187" y="2655067"/>
            <a:ext cx="6845300" cy="317500"/>
          </a:xfrm>
          <a:prstGeom prst="rect">
            <a:avLst/>
          </a:prstGeom>
        </p:spPr>
      </p:pic>
      <p:sp>
        <p:nvSpPr>
          <p:cNvPr id="21" name="テキスト ボックス 20">
            <a:extLst>
              <a:ext uri="{FF2B5EF4-FFF2-40B4-BE49-F238E27FC236}">
                <a16:creationId xmlns:a16="http://schemas.microsoft.com/office/drawing/2014/main" id="{EE228D30-E60E-EE02-4B1B-F7F81050BDF5}"/>
              </a:ext>
            </a:extLst>
          </p:cNvPr>
          <p:cNvSpPr txBox="1"/>
          <p:nvPr/>
        </p:nvSpPr>
        <p:spPr>
          <a:xfrm>
            <a:off x="1215880" y="2653324"/>
            <a:ext cx="5127913" cy="338554"/>
          </a:xfrm>
          <a:prstGeom prst="rect">
            <a:avLst/>
          </a:prstGeom>
          <a:noFill/>
        </p:spPr>
        <p:txBody>
          <a:bodyPr wrap="square">
            <a:spAutoFit/>
          </a:bodyPr>
          <a:lstStyle/>
          <a:p>
            <a:pPr algn="ctr"/>
            <a:r>
              <a:rPr lang="ja-JP" altLang="en-US" sz="1600" b="1">
                <a:solidFill>
                  <a:schemeClr val="bg1"/>
                </a:solidFill>
              </a:rPr>
              <a:t>新型コロナウイルス感染症とワクチンについて</a:t>
            </a:r>
          </a:p>
        </p:txBody>
      </p:sp>
      <p:sp>
        <p:nvSpPr>
          <p:cNvPr id="23" name="テキスト ボックス 22">
            <a:extLst>
              <a:ext uri="{FF2B5EF4-FFF2-40B4-BE49-F238E27FC236}">
                <a16:creationId xmlns:a16="http://schemas.microsoft.com/office/drawing/2014/main" id="{3DA4E576-F7C7-D358-B31D-C0CF62B490A3}"/>
              </a:ext>
            </a:extLst>
          </p:cNvPr>
          <p:cNvSpPr txBox="1"/>
          <p:nvPr/>
        </p:nvSpPr>
        <p:spPr>
          <a:xfrm>
            <a:off x="312736" y="3036855"/>
            <a:ext cx="6108845" cy="769441"/>
          </a:xfrm>
          <a:prstGeom prst="rect">
            <a:avLst/>
          </a:prstGeom>
          <a:noFill/>
        </p:spPr>
        <p:txBody>
          <a:bodyPr wrap="square">
            <a:spAutoFit/>
          </a:bodyPr>
          <a:lstStyle/>
          <a:p>
            <a:r>
              <a:rPr lang="ja-JP" altLang="en-US" sz="1100" b="1"/>
              <a:t>○新型コロナによって重症化する割合は、65歳以上で高く、重症化しやすいこの年代の方及び</a:t>
            </a:r>
          </a:p>
          <a:p>
            <a:r>
              <a:rPr lang="ja-JP" altLang="en-US" sz="1100" b="1"/>
              <a:t>　この年代に近く一定の基礎疾患を有する方を対象に10月から定期接種を実施しています。</a:t>
            </a:r>
          </a:p>
          <a:p>
            <a:r>
              <a:rPr lang="ja-JP" altLang="en-US" sz="1100" b="1"/>
              <a:t>○今年度は「オミクロンJN.1系統の株*に対応したワクチン」を使用します。</a:t>
            </a:r>
          </a:p>
          <a:p>
            <a:r>
              <a:rPr lang="ja-JP" altLang="en-US" sz="1100"/>
              <a:t>     </a:t>
            </a:r>
            <a:r>
              <a:rPr lang="ja-JP" altLang="en-US" sz="800"/>
              <a:t>＊JN.1系統の下位系統を含みます。</a:t>
            </a:r>
          </a:p>
        </p:txBody>
      </p:sp>
      <p:pic>
        <p:nvPicPr>
          <p:cNvPr id="29" name="図 28" descr="図形, 四角形&#10;&#10;自動的に生成された説明">
            <a:extLst>
              <a:ext uri="{FF2B5EF4-FFF2-40B4-BE49-F238E27FC236}">
                <a16:creationId xmlns:a16="http://schemas.microsoft.com/office/drawing/2014/main" id="{D644811E-28E0-056E-30FD-24D4228F6B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9587" y="4443467"/>
            <a:ext cx="2108200" cy="1206500"/>
          </a:xfrm>
          <a:prstGeom prst="rect">
            <a:avLst/>
          </a:prstGeom>
        </p:spPr>
      </p:pic>
      <p:pic>
        <p:nvPicPr>
          <p:cNvPr id="30" name="図 29" descr="図形, 四角形&#10;&#10;自動的に生成された説明">
            <a:extLst>
              <a:ext uri="{FF2B5EF4-FFF2-40B4-BE49-F238E27FC236}">
                <a16:creationId xmlns:a16="http://schemas.microsoft.com/office/drawing/2014/main" id="{DF505FD5-4F15-DD8A-2937-964BD7A81EE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80001" y="4443467"/>
            <a:ext cx="2108200" cy="1206500"/>
          </a:xfrm>
          <a:prstGeom prst="rect">
            <a:avLst/>
          </a:prstGeom>
        </p:spPr>
      </p:pic>
      <p:pic>
        <p:nvPicPr>
          <p:cNvPr id="31" name="図 30" descr="図形, 四角形&#10;&#10;自動的に生成された説明">
            <a:extLst>
              <a:ext uri="{FF2B5EF4-FFF2-40B4-BE49-F238E27FC236}">
                <a16:creationId xmlns:a16="http://schemas.microsoft.com/office/drawing/2014/main" id="{BDD67140-6E60-D205-924E-2A172081052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50415" y="4443467"/>
            <a:ext cx="2108200" cy="1206500"/>
          </a:xfrm>
          <a:prstGeom prst="rect">
            <a:avLst/>
          </a:prstGeom>
        </p:spPr>
      </p:pic>
      <p:sp>
        <p:nvSpPr>
          <p:cNvPr id="33" name="テキスト ボックス 32">
            <a:extLst>
              <a:ext uri="{FF2B5EF4-FFF2-40B4-BE49-F238E27FC236}">
                <a16:creationId xmlns:a16="http://schemas.microsoft.com/office/drawing/2014/main" id="{6A1F96AF-769B-7269-977D-144D6C27E366}"/>
              </a:ext>
            </a:extLst>
          </p:cNvPr>
          <p:cNvSpPr txBox="1"/>
          <p:nvPr/>
        </p:nvSpPr>
        <p:spPr>
          <a:xfrm>
            <a:off x="509587" y="4914486"/>
            <a:ext cx="2108200" cy="400110"/>
          </a:xfrm>
          <a:prstGeom prst="rect">
            <a:avLst/>
          </a:prstGeom>
          <a:noFill/>
        </p:spPr>
        <p:txBody>
          <a:bodyPr wrap="square">
            <a:spAutoFit/>
          </a:bodyPr>
          <a:lstStyle/>
          <a:p>
            <a:pPr algn="ctr"/>
            <a:r>
              <a:rPr lang="ja-JP" altLang="en-US" sz="2000" b="1">
                <a:solidFill>
                  <a:srgbClr val="01ABC8"/>
                </a:solidFill>
              </a:rPr>
              <a:t>65歳以上の方</a:t>
            </a:r>
          </a:p>
        </p:txBody>
      </p:sp>
      <p:sp>
        <p:nvSpPr>
          <p:cNvPr id="34" name="テキスト ボックス 33">
            <a:extLst>
              <a:ext uri="{FF2B5EF4-FFF2-40B4-BE49-F238E27FC236}">
                <a16:creationId xmlns:a16="http://schemas.microsoft.com/office/drawing/2014/main" id="{1E1CD9B1-F4E4-9F73-5453-20174A0426C8}"/>
              </a:ext>
            </a:extLst>
          </p:cNvPr>
          <p:cNvSpPr txBox="1"/>
          <p:nvPr/>
        </p:nvSpPr>
        <p:spPr>
          <a:xfrm>
            <a:off x="2861108" y="4579010"/>
            <a:ext cx="2108200" cy="400110"/>
          </a:xfrm>
          <a:prstGeom prst="rect">
            <a:avLst/>
          </a:prstGeom>
          <a:noFill/>
        </p:spPr>
        <p:txBody>
          <a:bodyPr wrap="square">
            <a:spAutoFit/>
          </a:bodyPr>
          <a:lstStyle/>
          <a:p>
            <a:pPr algn="ctr"/>
            <a:r>
              <a:rPr lang="en-US" altLang="ja-JP" sz="2000" b="1" dirty="0">
                <a:solidFill>
                  <a:srgbClr val="01ABC8"/>
                </a:solidFill>
              </a:rPr>
              <a:t>60</a:t>
            </a:r>
            <a:r>
              <a:rPr lang="ja-JP" altLang="en-US" sz="2000" b="1">
                <a:solidFill>
                  <a:srgbClr val="01ABC8"/>
                </a:solidFill>
              </a:rPr>
              <a:t>～</a:t>
            </a:r>
            <a:r>
              <a:rPr lang="en-US" altLang="ja-JP" sz="2000" b="1" dirty="0">
                <a:solidFill>
                  <a:srgbClr val="01ABC8"/>
                </a:solidFill>
              </a:rPr>
              <a:t>64</a:t>
            </a:r>
            <a:r>
              <a:rPr lang="ja-JP" altLang="en-US" sz="2000" b="1">
                <a:solidFill>
                  <a:srgbClr val="01ABC8"/>
                </a:solidFill>
              </a:rPr>
              <a:t>歳</a:t>
            </a:r>
            <a:r>
              <a:rPr lang="ja-JP" altLang="en-US" sz="1400" b="1"/>
              <a:t>で</a:t>
            </a:r>
          </a:p>
        </p:txBody>
      </p:sp>
      <p:sp>
        <p:nvSpPr>
          <p:cNvPr id="36" name="テキスト ボックス 35">
            <a:extLst>
              <a:ext uri="{FF2B5EF4-FFF2-40B4-BE49-F238E27FC236}">
                <a16:creationId xmlns:a16="http://schemas.microsoft.com/office/drawing/2014/main" id="{D2068997-1DFF-6B6A-2F50-43B9B633FB17}"/>
              </a:ext>
            </a:extLst>
          </p:cNvPr>
          <p:cNvSpPr txBox="1"/>
          <p:nvPr/>
        </p:nvSpPr>
        <p:spPr>
          <a:xfrm>
            <a:off x="2929515" y="4945659"/>
            <a:ext cx="1870074" cy="600164"/>
          </a:xfrm>
          <a:prstGeom prst="rect">
            <a:avLst/>
          </a:prstGeom>
          <a:noFill/>
        </p:spPr>
        <p:txBody>
          <a:bodyPr wrap="square">
            <a:spAutoFit/>
          </a:bodyPr>
          <a:lstStyle/>
          <a:p>
            <a:r>
              <a:rPr lang="ja-JP" altLang="en-US" sz="1100" b="1"/>
              <a:t>心臓や腎臓、呼吸器の機能に障害があり身の周りの生活を極度に制限される方。</a:t>
            </a:r>
          </a:p>
        </p:txBody>
      </p:sp>
      <p:sp>
        <p:nvSpPr>
          <p:cNvPr id="37" name="テキスト ボックス 36">
            <a:extLst>
              <a:ext uri="{FF2B5EF4-FFF2-40B4-BE49-F238E27FC236}">
                <a16:creationId xmlns:a16="http://schemas.microsoft.com/office/drawing/2014/main" id="{8046DC02-B950-1C89-A5A0-2624FA220CF6}"/>
              </a:ext>
            </a:extLst>
          </p:cNvPr>
          <p:cNvSpPr txBox="1"/>
          <p:nvPr/>
        </p:nvSpPr>
        <p:spPr>
          <a:xfrm>
            <a:off x="5136717" y="4579010"/>
            <a:ext cx="2108200" cy="400110"/>
          </a:xfrm>
          <a:prstGeom prst="rect">
            <a:avLst/>
          </a:prstGeom>
          <a:noFill/>
        </p:spPr>
        <p:txBody>
          <a:bodyPr wrap="square">
            <a:spAutoFit/>
          </a:bodyPr>
          <a:lstStyle/>
          <a:p>
            <a:pPr algn="ctr"/>
            <a:r>
              <a:rPr lang="en-US" altLang="ja-JP" sz="2000" b="1" dirty="0">
                <a:solidFill>
                  <a:srgbClr val="01ABC8"/>
                </a:solidFill>
              </a:rPr>
              <a:t>60</a:t>
            </a:r>
            <a:r>
              <a:rPr lang="ja-JP" altLang="en-US" sz="2000" b="1">
                <a:solidFill>
                  <a:srgbClr val="01ABC8"/>
                </a:solidFill>
              </a:rPr>
              <a:t>～</a:t>
            </a:r>
            <a:r>
              <a:rPr lang="en-US" altLang="ja-JP" sz="2000" b="1" dirty="0">
                <a:solidFill>
                  <a:srgbClr val="01ABC8"/>
                </a:solidFill>
              </a:rPr>
              <a:t>64</a:t>
            </a:r>
            <a:r>
              <a:rPr lang="ja-JP" altLang="en-US" sz="2000" b="1">
                <a:solidFill>
                  <a:srgbClr val="01ABC8"/>
                </a:solidFill>
              </a:rPr>
              <a:t>歳</a:t>
            </a:r>
            <a:r>
              <a:rPr lang="ja-JP" altLang="en-US" sz="1400" b="1"/>
              <a:t>で</a:t>
            </a:r>
          </a:p>
        </p:txBody>
      </p:sp>
      <p:sp>
        <p:nvSpPr>
          <p:cNvPr id="40" name="テキスト ボックス 39">
            <a:extLst>
              <a:ext uri="{FF2B5EF4-FFF2-40B4-BE49-F238E27FC236}">
                <a16:creationId xmlns:a16="http://schemas.microsoft.com/office/drawing/2014/main" id="{EE5A1304-AEBB-D612-B991-B7AEAE044104}"/>
              </a:ext>
            </a:extLst>
          </p:cNvPr>
          <p:cNvSpPr txBox="1"/>
          <p:nvPr/>
        </p:nvSpPr>
        <p:spPr>
          <a:xfrm>
            <a:off x="5131522" y="4945659"/>
            <a:ext cx="2108200" cy="600164"/>
          </a:xfrm>
          <a:prstGeom prst="rect">
            <a:avLst/>
          </a:prstGeom>
          <a:noFill/>
        </p:spPr>
        <p:txBody>
          <a:bodyPr wrap="square">
            <a:spAutoFit/>
          </a:bodyPr>
          <a:lstStyle/>
          <a:p>
            <a:r>
              <a:rPr lang="ja-JP" altLang="en-US" sz="1100" b="1"/>
              <a:t>ヒト免疫不全ウイルスによる免疫の機能の障害があり日常生活がほとんど不可能な方。</a:t>
            </a:r>
          </a:p>
        </p:txBody>
      </p:sp>
      <p:sp>
        <p:nvSpPr>
          <p:cNvPr id="41" name="テキスト ボックス 40">
            <a:extLst>
              <a:ext uri="{FF2B5EF4-FFF2-40B4-BE49-F238E27FC236}">
                <a16:creationId xmlns:a16="http://schemas.microsoft.com/office/drawing/2014/main" id="{42F16050-5D09-76B6-3B1C-44DFE4533C6D}"/>
              </a:ext>
            </a:extLst>
          </p:cNvPr>
          <p:cNvSpPr txBox="1"/>
          <p:nvPr/>
        </p:nvSpPr>
        <p:spPr>
          <a:xfrm>
            <a:off x="519263" y="4385696"/>
            <a:ext cx="349776" cy="461665"/>
          </a:xfrm>
          <a:prstGeom prst="rect">
            <a:avLst/>
          </a:prstGeom>
          <a:noFill/>
        </p:spPr>
        <p:txBody>
          <a:bodyPr wrap="none" rtlCol="0">
            <a:spAutoFit/>
          </a:bodyPr>
          <a:lstStyle/>
          <a:p>
            <a:r>
              <a:rPr kumimoji="1" lang="en-US" altLang="ja-JP" sz="2400" b="1" dirty="0">
                <a:solidFill>
                  <a:schemeClr val="bg1"/>
                </a:solidFill>
              </a:rPr>
              <a:t>1</a:t>
            </a:r>
            <a:endParaRPr kumimoji="1" lang="ja-JP" altLang="en-US" sz="2400" b="1">
              <a:solidFill>
                <a:schemeClr val="bg1"/>
              </a:solidFill>
            </a:endParaRPr>
          </a:p>
        </p:txBody>
      </p:sp>
      <p:sp>
        <p:nvSpPr>
          <p:cNvPr id="42" name="テキスト ボックス 41">
            <a:extLst>
              <a:ext uri="{FF2B5EF4-FFF2-40B4-BE49-F238E27FC236}">
                <a16:creationId xmlns:a16="http://schemas.microsoft.com/office/drawing/2014/main" id="{640F6D6E-AD15-2597-5E57-CB3B65421835}"/>
              </a:ext>
            </a:extLst>
          </p:cNvPr>
          <p:cNvSpPr txBox="1"/>
          <p:nvPr/>
        </p:nvSpPr>
        <p:spPr>
          <a:xfrm>
            <a:off x="2798005" y="4387901"/>
            <a:ext cx="349776" cy="461665"/>
          </a:xfrm>
          <a:prstGeom prst="rect">
            <a:avLst/>
          </a:prstGeom>
          <a:noFill/>
        </p:spPr>
        <p:txBody>
          <a:bodyPr wrap="none" rtlCol="0">
            <a:spAutoFit/>
          </a:bodyPr>
          <a:lstStyle/>
          <a:p>
            <a:r>
              <a:rPr kumimoji="1" lang="en-US" altLang="ja-JP" sz="2400" b="1" dirty="0">
                <a:solidFill>
                  <a:schemeClr val="bg1"/>
                </a:solidFill>
              </a:rPr>
              <a:t>2</a:t>
            </a:r>
            <a:endParaRPr kumimoji="1" lang="ja-JP" altLang="en-US" sz="2400" b="1">
              <a:solidFill>
                <a:schemeClr val="bg1"/>
              </a:solidFill>
            </a:endParaRPr>
          </a:p>
        </p:txBody>
      </p:sp>
      <p:sp>
        <p:nvSpPr>
          <p:cNvPr id="43" name="テキスト ボックス 42">
            <a:extLst>
              <a:ext uri="{FF2B5EF4-FFF2-40B4-BE49-F238E27FC236}">
                <a16:creationId xmlns:a16="http://schemas.microsoft.com/office/drawing/2014/main" id="{4E1A7097-4522-BA40-20E6-95A56E69D0EC}"/>
              </a:ext>
            </a:extLst>
          </p:cNvPr>
          <p:cNvSpPr txBox="1"/>
          <p:nvPr/>
        </p:nvSpPr>
        <p:spPr>
          <a:xfrm>
            <a:off x="5067071" y="4395216"/>
            <a:ext cx="349776" cy="461665"/>
          </a:xfrm>
          <a:prstGeom prst="rect">
            <a:avLst/>
          </a:prstGeom>
          <a:noFill/>
        </p:spPr>
        <p:txBody>
          <a:bodyPr wrap="none" rtlCol="0">
            <a:spAutoFit/>
          </a:bodyPr>
          <a:lstStyle/>
          <a:p>
            <a:r>
              <a:rPr kumimoji="1" lang="en-US" altLang="ja-JP" sz="2400" b="1" dirty="0">
                <a:solidFill>
                  <a:schemeClr val="bg1"/>
                </a:solidFill>
              </a:rPr>
              <a:t>3</a:t>
            </a:r>
            <a:endParaRPr kumimoji="1" lang="ja-JP" altLang="en-US" sz="2400" b="1">
              <a:solidFill>
                <a:schemeClr val="bg1"/>
              </a:solidFill>
            </a:endParaRPr>
          </a:p>
        </p:txBody>
      </p:sp>
      <p:pic>
        <p:nvPicPr>
          <p:cNvPr id="45" name="図 44">
            <a:extLst>
              <a:ext uri="{FF2B5EF4-FFF2-40B4-BE49-F238E27FC236}">
                <a16:creationId xmlns:a16="http://schemas.microsoft.com/office/drawing/2014/main" id="{EF805A63-0770-FA2A-596C-5590CD7BB0A7}"/>
              </a:ext>
            </a:extLst>
          </p:cNvPr>
          <p:cNvPicPr>
            <a:picLocks noChangeAspect="1"/>
          </p:cNvPicPr>
          <p:nvPr/>
        </p:nvPicPr>
        <p:blipFill>
          <a:blip r:embed="rId12"/>
          <a:stretch>
            <a:fillRect/>
          </a:stretch>
        </p:blipFill>
        <p:spPr>
          <a:xfrm>
            <a:off x="357187" y="5822880"/>
            <a:ext cx="1625600" cy="342900"/>
          </a:xfrm>
          <a:prstGeom prst="rect">
            <a:avLst/>
          </a:prstGeom>
        </p:spPr>
      </p:pic>
      <p:sp>
        <p:nvSpPr>
          <p:cNvPr id="47" name="テキスト ボックス 46">
            <a:extLst>
              <a:ext uri="{FF2B5EF4-FFF2-40B4-BE49-F238E27FC236}">
                <a16:creationId xmlns:a16="http://schemas.microsoft.com/office/drawing/2014/main" id="{222D2AA8-A8B6-18B7-7341-0CE93EE01F45}"/>
              </a:ext>
            </a:extLst>
          </p:cNvPr>
          <p:cNvSpPr txBox="1"/>
          <p:nvPr/>
        </p:nvSpPr>
        <p:spPr>
          <a:xfrm>
            <a:off x="479923" y="5858003"/>
            <a:ext cx="1502864" cy="307777"/>
          </a:xfrm>
          <a:prstGeom prst="rect">
            <a:avLst/>
          </a:prstGeom>
          <a:noFill/>
        </p:spPr>
        <p:txBody>
          <a:bodyPr wrap="square">
            <a:spAutoFit/>
          </a:bodyPr>
          <a:lstStyle/>
          <a:p>
            <a:r>
              <a:rPr lang="ja-JP" altLang="en-US" sz="1400" b="1">
                <a:solidFill>
                  <a:srgbClr val="01ABC8"/>
                </a:solidFill>
              </a:rPr>
              <a:t>接種できる期間</a:t>
            </a:r>
          </a:p>
        </p:txBody>
      </p:sp>
      <p:pic>
        <p:nvPicPr>
          <p:cNvPr id="50" name="図 49">
            <a:extLst>
              <a:ext uri="{FF2B5EF4-FFF2-40B4-BE49-F238E27FC236}">
                <a16:creationId xmlns:a16="http://schemas.microsoft.com/office/drawing/2014/main" id="{DB5ACA10-D60E-AE7B-9724-D2B73BCCBB17}"/>
              </a:ext>
            </a:extLst>
          </p:cNvPr>
          <p:cNvPicPr>
            <a:picLocks noChangeAspect="1"/>
          </p:cNvPicPr>
          <p:nvPr/>
        </p:nvPicPr>
        <p:blipFill>
          <a:blip r:embed="rId13"/>
          <a:stretch>
            <a:fillRect/>
          </a:stretch>
        </p:blipFill>
        <p:spPr>
          <a:xfrm>
            <a:off x="2105522" y="5988871"/>
            <a:ext cx="2640981" cy="116858"/>
          </a:xfrm>
          <a:prstGeom prst="rect">
            <a:avLst/>
          </a:prstGeom>
        </p:spPr>
      </p:pic>
      <p:sp>
        <p:nvSpPr>
          <p:cNvPr id="49" name="テキスト ボックス 48">
            <a:extLst>
              <a:ext uri="{FF2B5EF4-FFF2-40B4-BE49-F238E27FC236}">
                <a16:creationId xmlns:a16="http://schemas.microsoft.com/office/drawing/2014/main" id="{0BA699A7-F813-6C0B-6719-55113133A19D}"/>
              </a:ext>
            </a:extLst>
          </p:cNvPr>
          <p:cNvSpPr txBox="1"/>
          <p:nvPr/>
        </p:nvSpPr>
        <p:spPr>
          <a:xfrm>
            <a:off x="1989920" y="5752039"/>
            <a:ext cx="3915864" cy="461665"/>
          </a:xfrm>
          <a:prstGeom prst="rect">
            <a:avLst/>
          </a:prstGeom>
          <a:noFill/>
        </p:spPr>
        <p:txBody>
          <a:bodyPr wrap="square">
            <a:spAutoFit/>
          </a:bodyPr>
          <a:lstStyle/>
          <a:p>
            <a:r>
              <a:rPr lang="ja-JP" altLang="en-US" sz="2400" b="1" dirty="0"/>
              <a:t>10</a:t>
            </a:r>
            <a:r>
              <a:rPr lang="ja-JP" altLang="en-US" sz="2000" b="1" dirty="0"/>
              <a:t>月</a:t>
            </a:r>
            <a:r>
              <a:rPr lang="ja-JP" altLang="en-US" sz="2400" b="1" dirty="0"/>
              <a:t>1</a:t>
            </a:r>
            <a:r>
              <a:rPr lang="ja-JP" altLang="en-US" sz="2000" b="1" dirty="0"/>
              <a:t>日~翌年</a:t>
            </a:r>
            <a:r>
              <a:rPr lang="en-US" altLang="ja-JP" sz="2400" b="1" dirty="0"/>
              <a:t>1</a:t>
            </a:r>
            <a:r>
              <a:rPr lang="ja-JP" altLang="en-US" sz="2000" b="1" dirty="0"/>
              <a:t>月</a:t>
            </a:r>
            <a:r>
              <a:rPr lang="en-US" altLang="ja-JP" sz="2400" b="1" dirty="0"/>
              <a:t>31</a:t>
            </a:r>
            <a:r>
              <a:rPr lang="ja-JP" altLang="en-US" sz="2000" b="1" dirty="0"/>
              <a:t>日</a:t>
            </a:r>
          </a:p>
        </p:txBody>
      </p:sp>
      <p:pic>
        <p:nvPicPr>
          <p:cNvPr id="53" name="図 52">
            <a:extLst>
              <a:ext uri="{FF2B5EF4-FFF2-40B4-BE49-F238E27FC236}">
                <a16:creationId xmlns:a16="http://schemas.microsoft.com/office/drawing/2014/main" id="{84C74933-C62E-1FDA-20EF-A1D6ECB3A8DA}"/>
              </a:ext>
            </a:extLst>
          </p:cNvPr>
          <p:cNvPicPr>
            <a:picLocks noChangeAspect="1"/>
          </p:cNvPicPr>
          <p:nvPr/>
        </p:nvPicPr>
        <p:blipFill>
          <a:blip r:embed="rId10"/>
          <a:stretch>
            <a:fillRect/>
          </a:stretch>
        </p:blipFill>
        <p:spPr>
          <a:xfrm>
            <a:off x="357187" y="6426600"/>
            <a:ext cx="6845300" cy="317500"/>
          </a:xfrm>
          <a:prstGeom prst="rect">
            <a:avLst/>
          </a:prstGeom>
        </p:spPr>
      </p:pic>
      <p:sp>
        <p:nvSpPr>
          <p:cNvPr id="54" name="テキスト ボックス 53">
            <a:extLst>
              <a:ext uri="{FF2B5EF4-FFF2-40B4-BE49-F238E27FC236}">
                <a16:creationId xmlns:a16="http://schemas.microsoft.com/office/drawing/2014/main" id="{520D1BF9-9220-5F38-D901-960A70785745}"/>
              </a:ext>
            </a:extLst>
          </p:cNvPr>
          <p:cNvSpPr txBox="1"/>
          <p:nvPr/>
        </p:nvSpPr>
        <p:spPr>
          <a:xfrm>
            <a:off x="1215880" y="6424857"/>
            <a:ext cx="5127913" cy="338554"/>
          </a:xfrm>
          <a:prstGeom prst="rect">
            <a:avLst/>
          </a:prstGeom>
          <a:noFill/>
        </p:spPr>
        <p:txBody>
          <a:bodyPr wrap="square">
            <a:spAutoFit/>
          </a:bodyPr>
          <a:lstStyle/>
          <a:p>
            <a:pPr algn="ctr"/>
            <a:r>
              <a:rPr lang="ja-JP" altLang="en-US" sz="1600" b="1">
                <a:solidFill>
                  <a:schemeClr val="bg1"/>
                </a:solidFill>
              </a:rPr>
              <a:t>接種できるワクチン</a:t>
            </a:r>
          </a:p>
        </p:txBody>
      </p:sp>
      <p:sp>
        <p:nvSpPr>
          <p:cNvPr id="56" name="テキスト ボックス 55">
            <a:extLst>
              <a:ext uri="{FF2B5EF4-FFF2-40B4-BE49-F238E27FC236}">
                <a16:creationId xmlns:a16="http://schemas.microsoft.com/office/drawing/2014/main" id="{DEE65A92-4D13-8B0E-C2A5-C0734A122710}"/>
              </a:ext>
            </a:extLst>
          </p:cNvPr>
          <p:cNvSpPr txBox="1"/>
          <p:nvPr/>
        </p:nvSpPr>
        <p:spPr>
          <a:xfrm>
            <a:off x="357186" y="6836375"/>
            <a:ext cx="6958014" cy="430887"/>
          </a:xfrm>
          <a:prstGeom prst="rect">
            <a:avLst/>
          </a:prstGeom>
          <a:noFill/>
        </p:spPr>
        <p:txBody>
          <a:bodyPr wrap="square">
            <a:spAutoFit/>
          </a:bodyPr>
          <a:lstStyle/>
          <a:p>
            <a:r>
              <a:rPr lang="ja-JP" altLang="en-US" sz="1100" b="1" dirty="0"/>
              <a:t>定期接種では、以下のメーカーのワクチンを接種できます。自治体や医療機関によって接種できるワクチンが異なる場合があるため、詳細は、お住まいの市町村にお問い合わせください。</a:t>
            </a:r>
          </a:p>
        </p:txBody>
      </p:sp>
      <p:sp>
        <p:nvSpPr>
          <p:cNvPr id="59" name="テキスト ボックス 58">
            <a:extLst>
              <a:ext uri="{FF2B5EF4-FFF2-40B4-BE49-F238E27FC236}">
                <a16:creationId xmlns:a16="http://schemas.microsoft.com/office/drawing/2014/main" id="{68C9C806-2163-A1E5-3FEE-2D9920B4590A}"/>
              </a:ext>
            </a:extLst>
          </p:cNvPr>
          <p:cNvSpPr txBox="1"/>
          <p:nvPr/>
        </p:nvSpPr>
        <p:spPr>
          <a:xfrm>
            <a:off x="5576331" y="8091990"/>
            <a:ext cx="1534924" cy="507831"/>
          </a:xfrm>
          <a:prstGeom prst="rect">
            <a:avLst/>
          </a:prstGeom>
          <a:noFill/>
        </p:spPr>
        <p:txBody>
          <a:bodyPr wrap="square">
            <a:spAutoFit/>
          </a:bodyPr>
          <a:lstStyle/>
          <a:p>
            <a:pPr algn="ctr"/>
            <a:r>
              <a:rPr lang="ja-JP" altLang="en-US" sz="900" b="1">
                <a:solidFill>
                  <a:srgbClr val="01ABC8"/>
                </a:solidFill>
              </a:rPr>
              <a:t>各ワクチンの</a:t>
            </a:r>
          </a:p>
          <a:p>
            <a:pPr algn="ctr"/>
            <a:r>
              <a:rPr lang="ja-JP" altLang="en-US" sz="900" b="1">
                <a:solidFill>
                  <a:srgbClr val="01ABC8"/>
                </a:solidFill>
              </a:rPr>
              <a:t>特性等の詳細については</a:t>
            </a:r>
          </a:p>
          <a:p>
            <a:pPr algn="ctr"/>
            <a:r>
              <a:rPr lang="ja-JP" altLang="en-US" sz="900" b="1">
                <a:solidFill>
                  <a:srgbClr val="01ABC8"/>
                </a:solidFill>
              </a:rPr>
              <a:t>こちらをご確認ください。</a:t>
            </a:r>
          </a:p>
        </p:txBody>
      </p:sp>
      <p:pic>
        <p:nvPicPr>
          <p:cNvPr id="60" name="図 59">
            <a:extLst>
              <a:ext uri="{FF2B5EF4-FFF2-40B4-BE49-F238E27FC236}">
                <a16:creationId xmlns:a16="http://schemas.microsoft.com/office/drawing/2014/main" id="{0C57577B-49BF-1B3B-8437-B86D1B09F7D0}"/>
              </a:ext>
            </a:extLst>
          </p:cNvPr>
          <p:cNvPicPr>
            <a:picLocks noChangeAspect="1"/>
          </p:cNvPicPr>
          <p:nvPr/>
        </p:nvPicPr>
        <p:blipFill>
          <a:blip r:embed="rId14"/>
          <a:stretch>
            <a:fillRect/>
          </a:stretch>
        </p:blipFill>
        <p:spPr>
          <a:xfrm>
            <a:off x="448420" y="7414695"/>
            <a:ext cx="5003800" cy="1130300"/>
          </a:xfrm>
          <a:prstGeom prst="rect">
            <a:avLst/>
          </a:prstGeom>
        </p:spPr>
      </p:pic>
      <p:pic>
        <p:nvPicPr>
          <p:cNvPr id="61" name="図 60">
            <a:extLst>
              <a:ext uri="{FF2B5EF4-FFF2-40B4-BE49-F238E27FC236}">
                <a16:creationId xmlns:a16="http://schemas.microsoft.com/office/drawing/2014/main" id="{B5DE3D22-4180-75C5-84AA-F8FD7A888175}"/>
              </a:ext>
            </a:extLst>
          </p:cNvPr>
          <p:cNvPicPr>
            <a:picLocks noChangeAspect="1"/>
          </p:cNvPicPr>
          <p:nvPr/>
        </p:nvPicPr>
        <p:blipFill>
          <a:blip r:embed="rId10"/>
          <a:stretch>
            <a:fillRect/>
          </a:stretch>
        </p:blipFill>
        <p:spPr>
          <a:xfrm>
            <a:off x="357187" y="8774015"/>
            <a:ext cx="6845300" cy="317500"/>
          </a:xfrm>
          <a:prstGeom prst="rect">
            <a:avLst/>
          </a:prstGeom>
        </p:spPr>
      </p:pic>
      <p:sp>
        <p:nvSpPr>
          <p:cNvPr id="62" name="テキスト ボックス 61">
            <a:extLst>
              <a:ext uri="{FF2B5EF4-FFF2-40B4-BE49-F238E27FC236}">
                <a16:creationId xmlns:a16="http://schemas.microsoft.com/office/drawing/2014/main" id="{E41FF4CF-3DBB-C209-329E-DF75C599545D}"/>
              </a:ext>
            </a:extLst>
          </p:cNvPr>
          <p:cNvSpPr txBox="1"/>
          <p:nvPr/>
        </p:nvSpPr>
        <p:spPr>
          <a:xfrm>
            <a:off x="1215880" y="8772272"/>
            <a:ext cx="5127913" cy="338554"/>
          </a:xfrm>
          <a:prstGeom prst="rect">
            <a:avLst/>
          </a:prstGeom>
          <a:noFill/>
        </p:spPr>
        <p:txBody>
          <a:bodyPr wrap="square">
            <a:spAutoFit/>
          </a:bodyPr>
          <a:lstStyle/>
          <a:p>
            <a:pPr algn="ctr"/>
            <a:r>
              <a:rPr lang="ja-JP" altLang="en-US" sz="1600" b="1">
                <a:solidFill>
                  <a:schemeClr val="bg1"/>
                </a:solidFill>
              </a:rPr>
              <a:t>定期接種を受ける方法・費用</a:t>
            </a:r>
          </a:p>
        </p:txBody>
      </p:sp>
      <p:sp>
        <p:nvSpPr>
          <p:cNvPr id="64" name="テキスト ボックス 63">
            <a:extLst>
              <a:ext uri="{FF2B5EF4-FFF2-40B4-BE49-F238E27FC236}">
                <a16:creationId xmlns:a16="http://schemas.microsoft.com/office/drawing/2014/main" id="{F6C62C6C-28F5-0217-49E5-5C9775FBC0E9}"/>
              </a:ext>
            </a:extLst>
          </p:cNvPr>
          <p:cNvSpPr txBox="1"/>
          <p:nvPr/>
        </p:nvSpPr>
        <p:spPr>
          <a:xfrm>
            <a:off x="401874" y="9191969"/>
            <a:ext cx="6179759" cy="430887"/>
          </a:xfrm>
          <a:prstGeom prst="rect">
            <a:avLst/>
          </a:prstGeom>
          <a:noFill/>
        </p:spPr>
        <p:txBody>
          <a:bodyPr wrap="square">
            <a:spAutoFit/>
          </a:bodyPr>
          <a:lstStyle/>
          <a:p>
            <a:r>
              <a:rPr lang="ja-JP" altLang="en-US" sz="1100" b="1"/>
              <a:t>○定期接種はお住まいの（住民票のある）市町村で実施されます。</a:t>
            </a:r>
          </a:p>
          <a:p>
            <a:r>
              <a:rPr lang="ja-JP" altLang="en-US" sz="1100" b="1"/>
              <a:t>○接種できる場所や費用についての詳細は、お住まいの市町村にお問い合わせください。</a:t>
            </a:r>
          </a:p>
        </p:txBody>
      </p:sp>
      <p:pic>
        <p:nvPicPr>
          <p:cNvPr id="65" name="図 64">
            <a:extLst>
              <a:ext uri="{FF2B5EF4-FFF2-40B4-BE49-F238E27FC236}">
                <a16:creationId xmlns:a16="http://schemas.microsoft.com/office/drawing/2014/main" id="{43A5E5EF-2BEC-8A53-3859-1386C0C95BAC}"/>
              </a:ext>
            </a:extLst>
          </p:cNvPr>
          <p:cNvPicPr>
            <a:picLocks noChangeAspect="1"/>
          </p:cNvPicPr>
          <p:nvPr/>
        </p:nvPicPr>
        <p:blipFill>
          <a:blip r:embed="rId15"/>
          <a:stretch>
            <a:fillRect/>
          </a:stretch>
        </p:blipFill>
        <p:spPr>
          <a:xfrm>
            <a:off x="3068637" y="9932021"/>
            <a:ext cx="1422400" cy="381000"/>
          </a:xfrm>
          <a:prstGeom prst="rect">
            <a:avLst/>
          </a:prstGeom>
        </p:spPr>
      </p:pic>
      <p:sp>
        <p:nvSpPr>
          <p:cNvPr id="68" name="テキスト ボックス 67">
            <a:extLst>
              <a:ext uri="{FF2B5EF4-FFF2-40B4-BE49-F238E27FC236}">
                <a16:creationId xmlns:a16="http://schemas.microsoft.com/office/drawing/2014/main" id="{2336F934-B568-AE90-EB16-CF1D6F9120C0}"/>
              </a:ext>
            </a:extLst>
          </p:cNvPr>
          <p:cNvSpPr txBox="1"/>
          <p:nvPr/>
        </p:nvSpPr>
        <p:spPr>
          <a:xfrm>
            <a:off x="357186" y="7275615"/>
            <a:ext cx="5219145" cy="430887"/>
          </a:xfrm>
          <a:prstGeom prst="rect">
            <a:avLst/>
          </a:prstGeom>
          <a:noFill/>
        </p:spPr>
        <p:txBody>
          <a:bodyPr wrap="square">
            <a:spAutoFit/>
          </a:bodyPr>
          <a:lstStyle/>
          <a:p>
            <a:pPr algn="ctr"/>
            <a:endParaRPr lang="ja-JP" altLang="en-US" sz="1100" b="1">
              <a:solidFill>
                <a:schemeClr val="bg1"/>
              </a:solidFill>
            </a:endParaRPr>
          </a:p>
          <a:p>
            <a:pPr algn="ctr"/>
            <a:r>
              <a:rPr lang="ja-JP" altLang="en-US" sz="1100" b="1">
                <a:solidFill>
                  <a:schemeClr val="bg1"/>
                </a:solidFill>
              </a:rPr>
              <a:t>定期接種では、以下のメーカーのワクチンを接種できます※順不同</a:t>
            </a:r>
          </a:p>
        </p:txBody>
      </p:sp>
      <p:sp>
        <p:nvSpPr>
          <p:cNvPr id="70" name="テキスト ボックス 69">
            <a:extLst>
              <a:ext uri="{FF2B5EF4-FFF2-40B4-BE49-F238E27FC236}">
                <a16:creationId xmlns:a16="http://schemas.microsoft.com/office/drawing/2014/main" id="{AF8D707A-02E5-F232-8F7B-94B138751473}"/>
              </a:ext>
            </a:extLst>
          </p:cNvPr>
          <p:cNvSpPr txBox="1"/>
          <p:nvPr/>
        </p:nvSpPr>
        <p:spPr>
          <a:xfrm>
            <a:off x="735095" y="7719685"/>
            <a:ext cx="2295742" cy="261610"/>
          </a:xfrm>
          <a:prstGeom prst="rect">
            <a:avLst/>
          </a:prstGeom>
          <a:noFill/>
        </p:spPr>
        <p:txBody>
          <a:bodyPr wrap="square">
            <a:spAutoFit/>
          </a:bodyPr>
          <a:lstStyle/>
          <a:p>
            <a:pPr algn="ctr"/>
            <a:r>
              <a:rPr lang="ja-JP" altLang="en-US" sz="1100" b="1"/>
              <a:t>mRNAワクチン</a:t>
            </a:r>
          </a:p>
        </p:txBody>
      </p:sp>
      <p:sp>
        <p:nvSpPr>
          <p:cNvPr id="71" name="テキスト ボックス 70">
            <a:extLst>
              <a:ext uri="{FF2B5EF4-FFF2-40B4-BE49-F238E27FC236}">
                <a16:creationId xmlns:a16="http://schemas.microsoft.com/office/drawing/2014/main" id="{15B474FC-CD88-A3E6-3CA7-BC79D032616D}"/>
              </a:ext>
            </a:extLst>
          </p:cNvPr>
          <p:cNvSpPr txBox="1"/>
          <p:nvPr/>
        </p:nvSpPr>
        <p:spPr>
          <a:xfrm>
            <a:off x="324309" y="7962087"/>
            <a:ext cx="2898313" cy="553998"/>
          </a:xfrm>
          <a:prstGeom prst="rect">
            <a:avLst/>
          </a:prstGeom>
          <a:noFill/>
        </p:spPr>
        <p:txBody>
          <a:bodyPr wrap="square">
            <a:spAutoFit/>
          </a:bodyPr>
          <a:lstStyle/>
          <a:p>
            <a:pPr algn="ctr"/>
            <a:r>
              <a:rPr lang="ja-JP" altLang="en-US" sz="1000" b="1" dirty="0"/>
              <a:t>・ファイザー社 ・モデルナ社 ・第一三共社・</a:t>
            </a:r>
            <a:r>
              <a:rPr lang="en" altLang="ja-JP" sz="1000" b="1" dirty="0"/>
              <a:t>Meiji Seika</a:t>
            </a:r>
            <a:r>
              <a:rPr lang="ja-JP" altLang="en-US" sz="1000" b="1" dirty="0"/>
              <a:t>ファルマ社（レプリコンワクチン）</a:t>
            </a:r>
          </a:p>
          <a:p>
            <a:pPr algn="ctr"/>
            <a:endParaRPr lang="ja-JP" altLang="en-US" sz="1000" b="1" dirty="0"/>
          </a:p>
        </p:txBody>
      </p:sp>
      <p:sp>
        <p:nvSpPr>
          <p:cNvPr id="72" name="テキスト ボックス 71">
            <a:extLst>
              <a:ext uri="{FF2B5EF4-FFF2-40B4-BE49-F238E27FC236}">
                <a16:creationId xmlns:a16="http://schemas.microsoft.com/office/drawing/2014/main" id="{69EE1575-3635-0680-CC4F-13BFA693A727}"/>
              </a:ext>
            </a:extLst>
          </p:cNvPr>
          <p:cNvSpPr txBox="1"/>
          <p:nvPr/>
        </p:nvSpPr>
        <p:spPr>
          <a:xfrm>
            <a:off x="2999377" y="8113769"/>
            <a:ext cx="2713035" cy="246221"/>
          </a:xfrm>
          <a:prstGeom prst="rect">
            <a:avLst/>
          </a:prstGeom>
          <a:noFill/>
        </p:spPr>
        <p:txBody>
          <a:bodyPr wrap="square">
            <a:spAutoFit/>
          </a:bodyPr>
          <a:lstStyle/>
          <a:p>
            <a:pPr algn="ctr"/>
            <a:r>
              <a:rPr lang="ja-JP" altLang="en-US" sz="1000" b="1" dirty="0"/>
              <a:t>・武田薬品工業社</a:t>
            </a:r>
          </a:p>
        </p:txBody>
      </p:sp>
      <p:sp>
        <p:nvSpPr>
          <p:cNvPr id="73" name="テキスト ボックス 72">
            <a:extLst>
              <a:ext uri="{FF2B5EF4-FFF2-40B4-BE49-F238E27FC236}">
                <a16:creationId xmlns:a16="http://schemas.microsoft.com/office/drawing/2014/main" id="{F4E835C6-E5FF-61BE-42A8-E489DC0511AC}"/>
              </a:ext>
            </a:extLst>
          </p:cNvPr>
          <p:cNvSpPr txBox="1"/>
          <p:nvPr/>
        </p:nvSpPr>
        <p:spPr>
          <a:xfrm>
            <a:off x="3223114" y="7719685"/>
            <a:ext cx="2295742" cy="261610"/>
          </a:xfrm>
          <a:prstGeom prst="rect">
            <a:avLst/>
          </a:prstGeom>
          <a:noFill/>
        </p:spPr>
        <p:txBody>
          <a:bodyPr wrap="square">
            <a:spAutoFit/>
          </a:bodyPr>
          <a:lstStyle/>
          <a:p>
            <a:pPr algn="ctr"/>
            <a:r>
              <a:rPr lang="ja-JP" altLang="en-US" sz="1100" b="1"/>
              <a:t>組換えタンパクワクチン</a:t>
            </a:r>
          </a:p>
        </p:txBody>
      </p:sp>
      <p:pic>
        <p:nvPicPr>
          <p:cNvPr id="3" name="図 2" descr="ゲームのキャラクター&#10;&#10;低い精度で自動的に生成された説明">
            <a:extLst>
              <a:ext uri="{FF2B5EF4-FFF2-40B4-BE49-F238E27FC236}">
                <a16:creationId xmlns:a16="http://schemas.microsoft.com/office/drawing/2014/main" id="{94E8D88B-D77A-649D-9036-49BC6E71C2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78301" y="8932765"/>
            <a:ext cx="1079500" cy="1511300"/>
          </a:xfrm>
          <a:prstGeom prst="rect">
            <a:avLst/>
          </a:prstGeom>
        </p:spPr>
      </p:pic>
      <p:pic>
        <p:nvPicPr>
          <p:cNvPr id="8" name="図 7" descr="QR コード&#10;&#10;自動的に生成された説明">
            <a:extLst>
              <a:ext uri="{FF2B5EF4-FFF2-40B4-BE49-F238E27FC236}">
                <a16:creationId xmlns:a16="http://schemas.microsoft.com/office/drawing/2014/main" id="{C95204A1-4CEC-46FD-7748-7C4939EDA8C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801839" y="7112141"/>
            <a:ext cx="1037254" cy="1037254"/>
          </a:xfrm>
          <a:prstGeom prst="rect">
            <a:avLst/>
          </a:prstGeom>
        </p:spPr>
      </p:pic>
      <p:pic>
        <p:nvPicPr>
          <p:cNvPr id="11" name="図 10" descr="抽象, らくがき, 記号, 挿絵 が含まれている画像&#10;&#10;自動的に生成された説明">
            <a:extLst>
              <a:ext uri="{FF2B5EF4-FFF2-40B4-BE49-F238E27FC236}">
                <a16:creationId xmlns:a16="http://schemas.microsoft.com/office/drawing/2014/main" id="{C709DB90-8E20-D5ED-CE7E-C8AA456F4DC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78301" y="2920001"/>
            <a:ext cx="976526" cy="1325285"/>
          </a:xfrm>
          <a:prstGeom prst="rect">
            <a:avLst/>
          </a:prstGeom>
        </p:spPr>
      </p:pic>
      <p:pic>
        <p:nvPicPr>
          <p:cNvPr id="25" name="図 24">
            <a:extLst>
              <a:ext uri="{FF2B5EF4-FFF2-40B4-BE49-F238E27FC236}">
                <a16:creationId xmlns:a16="http://schemas.microsoft.com/office/drawing/2014/main" id="{C990ADAA-22C6-3ACF-1EC4-23A41BF0D546}"/>
              </a:ext>
            </a:extLst>
          </p:cNvPr>
          <p:cNvPicPr>
            <a:picLocks noChangeAspect="1"/>
          </p:cNvPicPr>
          <p:nvPr/>
        </p:nvPicPr>
        <p:blipFill>
          <a:blip r:embed="rId10"/>
          <a:stretch>
            <a:fillRect/>
          </a:stretch>
        </p:blipFill>
        <p:spPr>
          <a:xfrm>
            <a:off x="357187" y="3953054"/>
            <a:ext cx="6845300" cy="317500"/>
          </a:xfrm>
          <a:prstGeom prst="rect">
            <a:avLst/>
          </a:prstGeom>
        </p:spPr>
      </p:pic>
      <p:sp>
        <p:nvSpPr>
          <p:cNvPr id="26" name="テキスト ボックス 25">
            <a:extLst>
              <a:ext uri="{FF2B5EF4-FFF2-40B4-BE49-F238E27FC236}">
                <a16:creationId xmlns:a16="http://schemas.microsoft.com/office/drawing/2014/main" id="{2B08ED5D-DFAA-760C-7ACA-3A4D481D69A1}"/>
              </a:ext>
            </a:extLst>
          </p:cNvPr>
          <p:cNvSpPr txBox="1"/>
          <p:nvPr/>
        </p:nvSpPr>
        <p:spPr>
          <a:xfrm>
            <a:off x="1215880" y="3951311"/>
            <a:ext cx="5127913" cy="338554"/>
          </a:xfrm>
          <a:prstGeom prst="rect">
            <a:avLst/>
          </a:prstGeom>
          <a:noFill/>
        </p:spPr>
        <p:txBody>
          <a:bodyPr wrap="square">
            <a:spAutoFit/>
          </a:bodyPr>
          <a:lstStyle/>
          <a:p>
            <a:pPr algn="ctr"/>
            <a:r>
              <a:rPr lang="ja-JP" altLang="en-US" sz="1600" b="1">
                <a:solidFill>
                  <a:schemeClr val="bg1"/>
                </a:solidFill>
              </a:rPr>
              <a:t>接種対象者</a:t>
            </a:r>
          </a:p>
        </p:txBody>
      </p:sp>
    </p:spTree>
    <p:extLst>
      <p:ext uri="{BB962C8B-B14F-4D97-AF65-F5344CB8AC3E}">
        <p14:creationId xmlns:p14="http://schemas.microsoft.com/office/powerpoint/2010/main" val="3558535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8DC9A33-A664-FAE3-5D20-0FE6410DBCC6}"/>
              </a:ext>
            </a:extLst>
          </p:cNvPr>
          <p:cNvPicPr>
            <a:picLocks noChangeAspect="1"/>
          </p:cNvPicPr>
          <p:nvPr/>
        </p:nvPicPr>
        <p:blipFill>
          <a:blip r:embed="rId2"/>
          <a:stretch>
            <a:fillRect/>
          </a:stretch>
        </p:blipFill>
        <p:spPr>
          <a:xfrm>
            <a:off x="0" y="0"/>
            <a:ext cx="7559675" cy="9424219"/>
          </a:xfrm>
          <a:prstGeom prst="rect">
            <a:avLst/>
          </a:prstGeom>
        </p:spPr>
      </p:pic>
      <p:pic>
        <p:nvPicPr>
          <p:cNvPr id="7" name="図 6">
            <a:extLst>
              <a:ext uri="{FF2B5EF4-FFF2-40B4-BE49-F238E27FC236}">
                <a16:creationId xmlns:a16="http://schemas.microsoft.com/office/drawing/2014/main" id="{2C9AEA74-062E-D385-D9AB-55AA0B9634BF}"/>
              </a:ext>
            </a:extLst>
          </p:cNvPr>
          <p:cNvPicPr>
            <a:picLocks noChangeAspect="1"/>
          </p:cNvPicPr>
          <p:nvPr/>
        </p:nvPicPr>
        <p:blipFill>
          <a:blip r:embed="rId3"/>
          <a:stretch>
            <a:fillRect/>
          </a:stretch>
        </p:blipFill>
        <p:spPr>
          <a:xfrm>
            <a:off x="357187" y="369067"/>
            <a:ext cx="6845300" cy="317500"/>
          </a:xfrm>
          <a:prstGeom prst="rect">
            <a:avLst/>
          </a:prstGeom>
        </p:spPr>
      </p:pic>
      <p:sp>
        <p:nvSpPr>
          <p:cNvPr id="8" name="テキスト ボックス 7">
            <a:extLst>
              <a:ext uri="{FF2B5EF4-FFF2-40B4-BE49-F238E27FC236}">
                <a16:creationId xmlns:a16="http://schemas.microsoft.com/office/drawing/2014/main" id="{EF47A228-82DB-D1D9-D92C-F0CB57178E6A}"/>
              </a:ext>
            </a:extLst>
          </p:cNvPr>
          <p:cNvSpPr txBox="1"/>
          <p:nvPr/>
        </p:nvSpPr>
        <p:spPr>
          <a:xfrm>
            <a:off x="1215880" y="367324"/>
            <a:ext cx="5127913" cy="338554"/>
          </a:xfrm>
          <a:prstGeom prst="rect">
            <a:avLst/>
          </a:prstGeom>
          <a:noFill/>
        </p:spPr>
        <p:txBody>
          <a:bodyPr wrap="square">
            <a:spAutoFit/>
          </a:bodyPr>
          <a:lstStyle/>
          <a:p>
            <a:pPr algn="ctr"/>
            <a:r>
              <a:rPr lang="ja-JP" altLang="en-US" sz="1600" b="1">
                <a:solidFill>
                  <a:schemeClr val="bg1"/>
                </a:solidFill>
              </a:rPr>
              <a:t>ワクチンの効果</a:t>
            </a:r>
          </a:p>
        </p:txBody>
      </p:sp>
      <p:sp>
        <p:nvSpPr>
          <p:cNvPr id="11" name="テキスト ボックス 10">
            <a:extLst>
              <a:ext uri="{FF2B5EF4-FFF2-40B4-BE49-F238E27FC236}">
                <a16:creationId xmlns:a16="http://schemas.microsoft.com/office/drawing/2014/main" id="{5C751F41-91C5-50F7-01FB-716912C2B5AC}"/>
              </a:ext>
            </a:extLst>
          </p:cNvPr>
          <p:cNvSpPr txBox="1"/>
          <p:nvPr/>
        </p:nvSpPr>
        <p:spPr>
          <a:xfrm>
            <a:off x="357187" y="783557"/>
            <a:ext cx="6911662" cy="769441"/>
          </a:xfrm>
          <a:prstGeom prst="rect">
            <a:avLst/>
          </a:prstGeom>
          <a:noFill/>
        </p:spPr>
        <p:txBody>
          <a:bodyPr wrap="square">
            <a:spAutoFit/>
          </a:bodyPr>
          <a:lstStyle/>
          <a:p>
            <a:r>
              <a:rPr lang="ja-JP" altLang="en-US" sz="1100" b="1"/>
              <a:t>○新型コロナワクチンは、有効性や安全性が確認された上で薬事承認されており、さらに、国内外で実施さ　　　　　れた研究において、新型コロナ感染症による入院などの重症化を予防する効果が報告されています。</a:t>
            </a:r>
          </a:p>
          <a:p>
            <a:r>
              <a:rPr lang="ja-JP" altLang="en-US" sz="1100" b="1"/>
              <a:t>○2023/24シーズン（令和５年度秋冬の接種）で用いられたオミクロンXBB.1.5系統対応ワクチンの効果と　　　　　　　して、新型コロナ感染症による入院を約40～70％程度予防した等の報告（※）が国内外で行われています。 </a:t>
            </a:r>
          </a:p>
        </p:txBody>
      </p:sp>
      <p:sp>
        <p:nvSpPr>
          <p:cNvPr id="15" name="テキスト ボックス 14">
            <a:extLst>
              <a:ext uri="{FF2B5EF4-FFF2-40B4-BE49-F238E27FC236}">
                <a16:creationId xmlns:a16="http://schemas.microsoft.com/office/drawing/2014/main" id="{A9F90553-F79D-4D1C-1ECC-925EC5E5B9BF}"/>
              </a:ext>
            </a:extLst>
          </p:cNvPr>
          <p:cNvSpPr txBox="1"/>
          <p:nvPr/>
        </p:nvSpPr>
        <p:spPr>
          <a:xfrm>
            <a:off x="357187" y="1489435"/>
            <a:ext cx="6137881" cy="215444"/>
          </a:xfrm>
          <a:prstGeom prst="rect">
            <a:avLst/>
          </a:prstGeom>
          <a:noFill/>
        </p:spPr>
        <p:txBody>
          <a:bodyPr wrap="square">
            <a:spAutoFit/>
          </a:bodyPr>
          <a:lstStyle/>
          <a:p>
            <a:r>
              <a:rPr lang="ja-JP" altLang="en-US" sz="800" b="1"/>
              <a:t>（ </a:t>
            </a:r>
            <a:r>
              <a:rPr lang="ja-JP" altLang="en-US" sz="800"/>
              <a:t>※）VERSUSStudy第11報（2024）、EuroSurveill.2024;29(1)、JAMAInternMed.2024;e241640、MMWR.2024;73:180-188L</a:t>
            </a:r>
          </a:p>
        </p:txBody>
      </p:sp>
      <p:pic>
        <p:nvPicPr>
          <p:cNvPr id="17" name="図 16">
            <a:extLst>
              <a:ext uri="{FF2B5EF4-FFF2-40B4-BE49-F238E27FC236}">
                <a16:creationId xmlns:a16="http://schemas.microsoft.com/office/drawing/2014/main" id="{11FB7FEF-4B7E-44E0-E115-D5BF48B1B594}"/>
              </a:ext>
            </a:extLst>
          </p:cNvPr>
          <p:cNvPicPr>
            <a:picLocks noChangeAspect="1"/>
          </p:cNvPicPr>
          <p:nvPr/>
        </p:nvPicPr>
        <p:blipFill>
          <a:blip r:embed="rId3"/>
          <a:stretch>
            <a:fillRect/>
          </a:stretch>
        </p:blipFill>
        <p:spPr>
          <a:xfrm>
            <a:off x="357187" y="1876532"/>
            <a:ext cx="6845300" cy="317500"/>
          </a:xfrm>
          <a:prstGeom prst="rect">
            <a:avLst/>
          </a:prstGeom>
        </p:spPr>
      </p:pic>
      <p:sp>
        <p:nvSpPr>
          <p:cNvPr id="20" name="テキスト ボックス 19">
            <a:extLst>
              <a:ext uri="{FF2B5EF4-FFF2-40B4-BE49-F238E27FC236}">
                <a16:creationId xmlns:a16="http://schemas.microsoft.com/office/drawing/2014/main" id="{326FB531-79A3-6C4F-C680-BE5219EE8E07}"/>
              </a:ext>
            </a:extLst>
          </p:cNvPr>
          <p:cNvSpPr txBox="1"/>
          <p:nvPr/>
        </p:nvSpPr>
        <p:spPr>
          <a:xfrm>
            <a:off x="1215880" y="1874789"/>
            <a:ext cx="5127913" cy="338554"/>
          </a:xfrm>
          <a:prstGeom prst="rect">
            <a:avLst/>
          </a:prstGeom>
          <a:noFill/>
        </p:spPr>
        <p:txBody>
          <a:bodyPr wrap="square">
            <a:spAutoFit/>
          </a:bodyPr>
          <a:lstStyle/>
          <a:p>
            <a:pPr algn="ctr"/>
            <a:r>
              <a:rPr lang="ja-JP" altLang="en-US" sz="1600" b="1">
                <a:solidFill>
                  <a:schemeClr val="bg1"/>
                </a:solidFill>
              </a:rPr>
              <a:t>ワクチンの安全性</a:t>
            </a:r>
          </a:p>
        </p:txBody>
      </p:sp>
      <p:sp>
        <p:nvSpPr>
          <p:cNvPr id="27" name="テキスト ボックス 26">
            <a:extLst>
              <a:ext uri="{FF2B5EF4-FFF2-40B4-BE49-F238E27FC236}">
                <a16:creationId xmlns:a16="http://schemas.microsoft.com/office/drawing/2014/main" id="{61D59F12-E263-3479-97CB-1777C08CF1E0}"/>
              </a:ext>
            </a:extLst>
          </p:cNvPr>
          <p:cNvSpPr txBox="1"/>
          <p:nvPr/>
        </p:nvSpPr>
        <p:spPr>
          <a:xfrm>
            <a:off x="357188" y="2292016"/>
            <a:ext cx="6911661" cy="600164"/>
          </a:xfrm>
          <a:prstGeom prst="rect">
            <a:avLst/>
          </a:prstGeom>
          <a:noFill/>
        </p:spPr>
        <p:txBody>
          <a:bodyPr wrap="square">
            <a:spAutoFit/>
          </a:bodyPr>
          <a:lstStyle/>
          <a:p>
            <a:r>
              <a:rPr lang="ja-JP" altLang="en-US" sz="1100" b="1"/>
              <a:t>各社のワクチンについて、以下のような副反応がみられることがあります。また、頻度は不明ですが、重大な副反応として、ｍRNAワクチンについては、ショック、アナフィラキシー、心筋炎、心膜炎、組換えタンパクワクチンについては、ショック、アナフィラキシーがみられることがあります。</a:t>
            </a:r>
          </a:p>
        </p:txBody>
      </p:sp>
      <p:grpSp>
        <p:nvGrpSpPr>
          <p:cNvPr id="35" name="グループ化 34">
            <a:extLst>
              <a:ext uri="{FF2B5EF4-FFF2-40B4-BE49-F238E27FC236}">
                <a16:creationId xmlns:a16="http://schemas.microsoft.com/office/drawing/2014/main" id="{27E9ECB7-2C0E-FFA4-FEFF-CE5E529C381F}"/>
              </a:ext>
            </a:extLst>
          </p:cNvPr>
          <p:cNvGrpSpPr/>
          <p:nvPr/>
        </p:nvGrpSpPr>
        <p:grpSpPr>
          <a:xfrm>
            <a:off x="503236" y="2977838"/>
            <a:ext cx="6553200" cy="2971800"/>
            <a:chOff x="503236" y="3165990"/>
            <a:chExt cx="6553200" cy="2971800"/>
          </a:xfrm>
        </p:grpSpPr>
        <p:pic>
          <p:nvPicPr>
            <p:cNvPr id="28" name="図 27">
              <a:extLst>
                <a:ext uri="{FF2B5EF4-FFF2-40B4-BE49-F238E27FC236}">
                  <a16:creationId xmlns:a16="http://schemas.microsoft.com/office/drawing/2014/main" id="{99747D91-1919-510D-3350-CCB35BBD2168}"/>
                </a:ext>
              </a:extLst>
            </p:cNvPr>
            <p:cNvPicPr>
              <a:picLocks noChangeAspect="1"/>
            </p:cNvPicPr>
            <p:nvPr/>
          </p:nvPicPr>
          <p:blipFill>
            <a:blip r:embed="rId4"/>
            <a:stretch>
              <a:fillRect/>
            </a:stretch>
          </p:blipFill>
          <p:spPr>
            <a:xfrm>
              <a:off x="503236" y="3165990"/>
              <a:ext cx="6553200" cy="2971800"/>
            </a:xfrm>
            <a:prstGeom prst="rect">
              <a:avLst/>
            </a:prstGeom>
          </p:spPr>
        </p:pic>
        <p:pic>
          <p:nvPicPr>
            <p:cNvPr id="32" name="図 31">
              <a:extLst>
                <a:ext uri="{FF2B5EF4-FFF2-40B4-BE49-F238E27FC236}">
                  <a16:creationId xmlns:a16="http://schemas.microsoft.com/office/drawing/2014/main" id="{813BE551-BD44-B6DC-0525-EB7FBDDD90BC}"/>
                </a:ext>
              </a:extLst>
            </p:cNvPr>
            <p:cNvPicPr>
              <a:picLocks noChangeAspect="1"/>
            </p:cNvPicPr>
            <p:nvPr/>
          </p:nvPicPr>
          <p:blipFill>
            <a:blip r:embed="rId5"/>
            <a:stretch>
              <a:fillRect/>
            </a:stretch>
          </p:blipFill>
          <p:spPr>
            <a:xfrm>
              <a:off x="1317731" y="3235179"/>
              <a:ext cx="5732355" cy="393700"/>
            </a:xfrm>
            <a:prstGeom prst="rect">
              <a:avLst/>
            </a:prstGeom>
          </p:spPr>
        </p:pic>
      </p:grpSp>
      <p:pic>
        <p:nvPicPr>
          <p:cNvPr id="38" name="図 37">
            <a:extLst>
              <a:ext uri="{FF2B5EF4-FFF2-40B4-BE49-F238E27FC236}">
                <a16:creationId xmlns:a16="http://schemas.microsoft.com/office/drawing/2014/main" id="{5C96C7F2-F1ED-C8C4-E2E9-CED9EF74896A}"/>
              </a:ext>
            </a:extLst>
          </p:cNvPr>
          <p:cNvPicPr>
            <a:picLocks noChangeAspect="1"/>
          </p:cNvPicPr>
          <p:nvPr/>
        </p:nvPicPr>
        <p:blipFill>
          <a:blip r:embed="rId3"/>
          <a:stretch>
            <a:fillRect/>
          </a:stretch>
        </p:blipFill>
        <p:spPr>
          <a:xfrm>
            <a:off x="357187" y="6354659"/>
            <a:ext cx="6845300" cy="317500"/>
          </a:xfrm>
          <a:prstGeom prst="rect">
            <a:avLst/>
          </a:prstGeom>
        </p:spPr>
      </p:pic>
      <p:sp>
        <p:nvSpPr>
          <p:cNvPr id="39" name="テキスト ボックス 38">
            <a:extLst>
              <a:ext uri="{FF2B5EF4-FFF2-40B4-BE49-F238E27FC236}">
                <a16:creationId xmlns:a16="http://schemas.microsoft.com/office/drawing/2014/main" id="{0A56A0F0-81ED-DCDD-8CB8-0F06A259F71F}"/>
              </a:ext>
            </a:extLst>
          </p:cNvPr>
          <p:cNvSpPr txBox="1"/>
          <p:nvPr/>
        </p:nvSpPr>
        <p:spPr>
          <a:xfrm>
            <a:off x="1215880" y="6352916"/>
            <a:ext cx="5127913" cy="338554"/>
          </a:xfrm>
          <a:prstGeom prst="rect">
            <a:avLst/>
          </a:prstGeom>
          <a:noFill/>
        </p:spPr>
        <p:txBody>
          <a:bodyPr wrap="square">
            <a:spAutoFit/>
          </a:bodyPr>
          <a:lstStyle/>
          <a:p>
            <a:pPr algn="ctr"/>
            <a:r>
              <a:rPr lang="ja-JP" altLang="en-US" sz="1600" b="1">
                <a:solidFill>
                  <a:schemeClr val="bg1"/>
                </a:solidFill>
              </a:rPr>
              <a:t>他のワクチンとの同時接種</a:t>
            </a:r>
          </a:p>
        </p:txBody>
      </p:sp>
      <p:sp>
        <p:nvSpPr>
          <p:cNvPr id="46" name="テキスト ボックス 45">
            <a:extLst>
              <a:ext uri="{FF2B5EF4-FFF2-40B4-BE49-F238E27FC236}">
                <a16:creationId xmlns:a16="http://schemas.microsoft.com/office/drawing/2014/main" id="{D3B4A26E-94CB-9DBD-9F3D-77EBE863AD4A}"/>
              </a:ext>
            </a:extLst>
          </p:cNvPr>
          <p:cNvSpPr txBox="1"/>
          <p:nvPr/>
        </p:nvSpPr>
        <p:spPr>
          <a:xfrm>
            <a:off x="357186" y="6736020"/>
            <a:ext cx="6911661" cy="600164"/>
          </a:xfrm>
          <a:prstGeom prst="rect">
            <a:avLst/>
          </a:prstGeom>
          <a:noFill/>
        </p:spPr>
        <p:txBody>
          <a:bodyPr wrap="square">
            <a:spAutoFit/>
          </a:bodyPr>
          <a:lstStyle/>
          <a:p>
            <a:r>
              <a:rPr lang="ja-JP" altLang="en-US" sz="1100" b="1"/>
              <a:t>新型コロナワクチンは、医師が特に必要と認めた場合に、インフルエンザワクチンや高齢者に対する肺炎球菌ワクチンと同時接種が可能です。</a:t>
            </a:r>
          </a:p>
          <a:p>
            <a:r>
              <a:rPr lang="ja-JP" altLang="en-US" sz="1100" b="1"/>
              <a:t> </a:t>
            </a:r>
          </a:p>
        </p:txBody>
      </p:sp>
      <p:pic>
        <p:nvPicPr>
          <p:cNvPr id="48" name="図 47">
            <a:extLst>
              <a:ext uri="{FF2B5EF4-FFF2-40B4-BE49-F238E27FC236}">
                <a16:creationId xmlns:a16="http://schemas.microsoft.com/office/drawing/2014/main" id="{94B7F06A-3D49-1E85-79EE-F333E4A8B226}"/>
              </a:ext>
            </a:extLst>
          </p:cNvPr>
          <p:cNvPicPr>
            <a:picLocks noChangeAspect="1"/>
          </p:cNvPicPr>
          <p:nvPr/>
        </p:nvPicPr>
        <p:blipFill>
          <a:blip r:embed="rId6"/>
          <a:stretch>
            <a:fillRect/>
          </a:stretch>
        </p:blipFill>
        <p:spPr>
          <a:xfrm>
            <a:off x="357187" y="7324029"/>
            <a:ext cx="6845300" cy="1033510"/>
          </a:xfrm>
          <a:prstGeom prst="rect">
            <a:avLst/>
          </a:prstGeom>
        </p:spPr>
      </p:pic>
      <p:sp>
        <p:nvSpPr>
          <p:cNvPr id="55" name="テキスト ボックス 54">
            <a:extLst>
              <a:ext uri="{FF2B5EF4-FFF2-40B4-BE49-F238E27FC236}">
                <a16:creationId xmlns:a16="http://schemas.microsoft.com/office/drawing/2014/main" id="{D61227EB-BB40-17C9-20DC-C56E0A6CCAED}"/>
              </a:ext>
            </a:extLst>
          </p:cNvPr>
          <p:cNvSpPr txBox="1"/>
          <p:nvPr/>
        </p:nvSpPr>
        <p:spPr>
          <a:xfrm>
            <a:off x="371936" y="6016027"/>
            <a:ext cx="7559674" cy="461665"/>
          </a:xfrm>
          <a:prstGeom prst="rect">
            <a:avLst/>
          </a:prstGeom>
          <a:noFill/>
        </p:spPr>
        <p:txBody>
          <a:bodyPr wrap="square">
            <a:spAutoFit/>
          </a:bodyPr>
          <a:lstStyle/>
          <a:p>
            <a:r>
              <a:rPr lang="ja-JP" altLang="en-US" sz="800"/>
              <a:t>各社の添付文書より厚労省において作成　　※１ワクチンを接種した部位の症状　　※2接種後７日以降に現れる、ワクチンを接種した部位の症状</a:t>
            </a:r>
          </a:p>
          <a:p>
            <a:endParaRPr lang="ja-JP" altLang="en-US" sz="800"/>
          </a:p>
          <a:p>
            <a:endParaRPr lang="ja-JP" altLang="en-US" sz="800"/>
          </a:p>
        </p:txBody>
      </p:sp>
      <p:sp>
        <p:nvSpPr>
          <p:cNvPr id="63" name="テキスト ボックス 62">
            <a:extLst>
              <a:ext uri="{FF2B5EF4-FFF2-40B4-BE49-F238E27FC236}">
                <a16:creationId xmlns:a16="http://schemas.microsoft.com/office/drawing/2014/main" id="{0D63EE98-994F-72AA-6083-E76FF204B0E4}"/>
              </a:ext>
            </a:extLst>
          </p:cNvPr>
          <p:cNvSpPr txBox="1"/>
          <p:nvPr/>
        </p:nvSpPr>
        <p:spPr>
          <a:xfrm>
            <a:off x="428150" y="7486142"/>
            <a:ext cx="6774338" cy="769441"/>
          </a:xfrm>
          <a:prstGeom prst="rect">
            <a:avLst/>
          </a:prstGeom>
          <a:noFill/>
        </p:spPr>
        <p:txBody>
          <a:bodyPr wrap="square">
            <a:spAutoFit/>
          </a:bodyPr>
          <a:lstStyle/>
          <a:p>
            <a:r>
              <a:rPr lang="ja-JP" altLang="en-US" sz="1100" b="1"/>
              <a:t>予防接種は、感染症を予防するために重要なものですが、健康被害（病気になったり障害が残ったりすること）が起こることがあります。極めてまれではあるものの、副反応による健康被害をなくすことはできないことから、救済制度が設けられています。制度の利用を申し込むときは、予防接種を受けたときに住民票を登録していた市町村にご相談ください。</a:t>
            </a:r>
          </a:p>
        </p:txBody>
      </p:sp>
      <p:sp>
        <p:nvSpPr>
          <p:cNvPr id="69" name="テキスト ボックス 68">
            <a:extLst>
              <a:ext uri="{FF2B5EF4-FFF2-40B4-BE49-F238E27FC236}">
                <a16:creationId xmlns:a16="http://schemas.microsoft.com/office/drawing/2014/main" id="{6E56982D-D478-9E10-4BBF-B1EEB53DD7F8}"/>
              </a:ext>
            </a:extLst>
          </p:cNvPr>
          <p:cNvSpPr txBox="1"/>
          <p:nvPr/>
        </p:nvSpPr>
        <p:spPr>
          <a:xfrm>
            <a:off x="2168115" y="7183172"/>
            <a:ext cx="3967316" cy="323165"/>
          </a:xfrm>
          <a:prstGeom prst="rect">
            <a:avLst/>
          </a:prstGeom>
          <a:noFill/>
        </p:spPr>
        <p:txBody>
          <a:bodyPr wrap="square">
            <a:spAutoFit/>
          </a:bodyPr>
          <a:lstStyle/>
          <a:p>
            <a:r>
              <a:rPr lang="ja-JP" altLang="en-US" sz="1500" b="1"/>
              <a:t>予防接種健康被害救済制度について</a:t>
            </a:r>
          </a:p>
        </p:txBody>
      </p:sp>
      <p:pic>
        <p:nvPicPr>
          <p:cNvPr id="74" name="図 73">
            <a:extLst>
              <a:ext uri="{FF2B5EF4-FFF2-40B4-BE49-F238E27FC236}">
                <a16:creationId xmlns:a16="http://schemas.microsoft.com/office/drawing/2014/main" id="{23FE7B9F-7630-FE2E-C6B5-87A51CF48A24}"/>
              </a:ext>
            </a:extLst>
          </p:cNvPr>
          <p:cNvPicPr>
            <a:picLocks noChangeAspect="1"/>
          </p:cNvPicPr>
          <p:nvPr/>
        </p:nvPicPr>
        <p:blipFill>
          <a:blip r:embed="rId7"/>
          <a:stretch>
            <a:fillRect/>
          </a:stretch>
        </p:blipFill>
        <p:spPr>
          <a:xfrm>
            <a:off x="357187" y="8518942"/>
            <a:ext cx="6845300" cy="723900"/>
          </a:xfrm>
          <a:prstGeom prst="rect">
            <a:avLst/>
          </a:prstGeom>
        </p:spPr>
      </p:pic>
      <p:sp>
        <p:nvSpPr>
          <p:cNvPr id="78" name="テキスト ボックス 77">
            <a:extLst>
              <a:ext uri="{FF2B5EF4-FFF2-40B4-BE49-F238E27FC236}">
                <a16:creationId xmlns:a16="http://schemas.microsoft.com/office/drawing/2014/main" id="{20D2EB45-7986-58F0-BA46-D3973385312A}"/>
              </a:ext>
            </a:extLst>
          </p:cNvPr>
          <p:cNvSpPr txBox="1"/>
          <p:nvPr/>
        </p:nvSpPr>
        <p:spPr>
          <a:xfrm>
            <a:off x="272945" y="9513272"/>
            <a:ext cx="3967316" cy="261610"/>
          </a:xfrm>
          <a:prstGeom prst="rect">
            <a:avLst/>
          </a:prstGeom>
          <a:noFill/>
        </p:spPr>
        <p:txBody>
          <a:bodyPr wrap="square">
            <a:spAutoFit/>
          </a:bodyPr>
          <a:lstStyle/>
          <a:p>
            <a:r>
              <a:rPr lang="ja-JP" altLang="en-US" sz="1100"/>
              <a:t>お問合せ先</a:t>
            </a:r>
          </a:p>
        </p:txBody>
      </p:sp>
      <p:pic>
        <p:nvPicPr>
          <p:cNvPr id="82" name="図 81" descr="図形&#10;&#10;中程度の精度で自動的に生成された説明">
            <a:extLst>
              <a:ext uri="{FF2B5EF4-FFF2-40B4-BE49-F238E27FC236}">
                <a16:creationId xmlns:a16="http://schemas.microsoft.com/office/drawing/2014/main" id="{3B249159-31EA-9050-D09C-E9A6EEC0BC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07416" y="8644037"/>
            <a:ext cx="1663700" cy="254000"/>
          </a:xfrm>
          <a:prstGeom prst="rect">
            <a:avLst/>
          </a:prstGeom>
        </p:spPr>
      </p:pic>
      <p:sp>
        <p:nvSpPr>
          <p:cNvPr id="84" name="テキスト ボックス 83">
            <a:extLst>
              <a:ext uri="{FF2B5EF4-FFF2-40B4-BE49-F238E27FC236}">
                <a16:creationId xmlns:a16="http://schemas.microsoft.com/office/drawing/2014/main" id="{A71FDCC4-0F5F-7AB3-DF85-39C46DA584DC}"/>
              </a:ext>
            </a:extLst>
          </p:cNvPr>
          <p:cNvSpPr txBox="1"/>
          <p:nvPr/>
        </p:nvSpPr>
        <p:spPr>
          <a:xfrm>
            <a:off x="436076" y="8601952"/>
            <a:ext cx="5699355" cy="369332"/>
          </a:xfrm>
          <a:prstGeom prst="rect">
            <a:avLst/>
          </a:prstGeom>
          <a:noFill/>
        </p:spPr>
        <p:txBody>
          <a:bodyPr wrap="square">
            <a:spAutoFit/>
          </a:bodyPr>
          <a:lstStyle/>
          <a:p>
            <a:r>
              <a:rPr lang="ja-JP" altLang="en-US" sz="900" b="1"/>
              <a:t>新型コロナワクチンの有効性・安全性などの詳しい情報については、厚生労働省</a:t>
            </a:r>
          </a:p>
          <a:p>
            <a:r>
              <a:rPr lang="ja-JP" altLang="en-US" sz="900" b="1"/>
              <a:t>ホームページの「新型コロナワクチンについて」のページをご覧ください。</a:t>
            </a:r>
          </a:p>
        </p:txBody>
      </p:sp>
      <p:sp>
        <p:nvSpPr>
          <p:cNvPr id="86" name="テキスト ボックス 85">
            <a:extLst>
              <a:ext uri="{FF2B5EF4-FFF2-40B4-BE49-F238E27FC236}">
                <a16:creationId xmlns:a16="http://schemas.microsoft.com/office/drawing/2014/main" id="{44E32F37-F3E6-FC68-DB3E-1395E0662E1C}"/>
              </a:ext>
            </a:extLst>
          </p:cNvPr>
          <p:cNvSpPr txBox="1"/>
          <p:nvPr/>
        </p:nvSpPr>
        <p:spPr>
          <a:xfrm>
            <a:off x="428150" y="8999021"/>
            <a:ext cx="6097853" cy="230832"/>
          </a:xfrm>
          <a:prstGeom prst="rect">
            <a:avLst/>
          </a:prstGeom>
          <a:noFill/>
        </p:spPr>
        <p:txBody>
          <a:bodyPr wrap="square">
            <a:spAutoFit/>
          </a:bodyPr>
          <a:lstStyle/>
          <a:p>
            <a:r>
              <a:rPr lang="ja-JP" altLang="en-US" sz="900"/>
              <a:t>ホームページをご覧になれない場合は、お住まいの市町村等にご相談ください。</a:t>
            </a:r>
          </a:p>
        </p:txBody>
      </p:sp>
      <p:sp>
        <p:nvSpPr>
          <p:cNvPr id="88" name="テキスト ボックス 87">
            <a:extLst>
              <a:ext uri="{FF2B5EF4-FFF2-40B4-BE49-F238E27FC236}">
                <a16:creationId xmlns:a16="http://schemas.microsoft.com/office/drawing/2014/main" id="{DCC2C2AE-2A53-ABA6-D4A5-CC403D0CD312}"/>
              </a:ext>
            </a:extLst>
          </p:cNvPr>
          <p:cNvSpPr txBox="1"/>
          <p:nvPr/>
        </p:nvSpPr>
        <p:spPr>
          <a:xfrm>
            <a:off x="2256603" y="2961369"/>
            <a:ext cx="3967316" cy="261610"/>
          </a:xfrm>
          <a:prstGeom prst="rect">
            <a:avLst/>
          </a:prstGeom>
          <a:noFill/>
        </p:spPr>
        <p:txBody>
          <a:bodyPr wrap="square">
            <a:spAutoFit/>
          </a:bodyPr>
          <a:lstStyle/>
          <a:p>
            <a:pPr algn="ctr"/>
            <a:r>
              <a:rPr lang="ja-JP" altLang="en-US" sz="1100" b="1">
                <a:solidFill>
                  <a:schemeClr val="bg1"/>
                </a:solidFill>
              </a:rPr>
              <a:t>症状</a:t>
            </a:r>
          </a:p>
        </p:txBody>
      </p:sp>
      <p:sp>
        <p:nvSpPr>
          <p:cNvPr id="89" name="テキスト ボックス 88">
            <a:extLst>
              <a:ext uri="{FF2B5EF4-FFF2-40B4-BE49-F238E27FC236}">
                <a16:creationId xmlns:a16="http://schemas.microsoft.com/office/drawing/2014/main" id="{2305BBA1-8F34-90EB-14B6-2B974A4B8AD2}"/>
              </a:ext>
            </a:extLst>
          </p:cNvPr>
          <p:cNvSpPr txBox="1"/>
          <p:nvPr/>
        </p:nvSpPr>
        <p:spPr>
          <a:xfrm>
            <a:off x="2425537" y="3214795"/>
            <a:ext cx="2450813" cy="215444"/>
          </a:xfrm>
          <a:prstGeom prst="rect">
            <a:avLst/>
          </a:prstGeom>
          <a:noFill/>
        </p:spPr>
        <p:txBody>
          <a:bodyPr wrap="square">
            <a:spAutoFit/>
          </a:bodyPr>
          <a:lstStyle/>
          <a:p>
            <a:pPr algn="ctr"/>
            <a:r>
              <a:rPr lang="en" altLang="ja-JP" sz="800" b="1" dirty="0"/>
              <a:t>mRNA</a:t>
            </a:r>
            <a:r>
              <a:rPr lang="ja-JP" altLang="en-US" sz="800" b="1"/>
              <a:t>ワクチン</a:t>
            </a:r>
          </a:p>
        </p:txBody>
      </p:sp>
      <p:sp>
        <p:nvSpPr>
          <p:cNvPr id="90" name="テキスト ボックス 89">
            <a:extLst>
              <a:ext uri="{FF2B5EF4-FFF2-40B4-BE49-F238E27FC236}">
                <a16:creationId xmlns:a16="http://schemas.microsoft.com/office/drawing/2014/main" id="{EE430425-2DB6-459D-1506-4551851668CE}"/>
              </a:ext>
            </a:extLst>
          </p:cNvPr>
          <p:cNvSpPr txBox="1"/>
          <p:nvPr/>
        </p:nvSpPr>
        <p:spPr>
          <a:xfrm>
            <a:off x="5259215" y="3232472"/>
            <a:ext cx="2450813" cy="200055"/>
          </a:xfrm>
          <a:prstGeom prst="rect">
            <a:avLst/>
          </a:prstGeom>
          <a:noFill/>
        </p:spPr>
        <p:txBody>
          <a:bodyPr wrap="square">
            <a:spAutoFit/>
          </a:bodyPr>
          <a:lstStyle/>
          <a:p>
            <a:pPr algn="ctr"/>
            <a:r>
              <a:rPr lang="ja-JP" altLang="en-US" sz="700" b="1"/>
              <a:t>組換えタンパクワクチン</a:t>
            </a:r>
          </a:p>
        </p:txBody>
      </p:sp>
      <p:sp>
        <p:nvSpPr>
          <p:cNvPr id="91" name="テキスト ボックス 90">
            <a:extLst>
              <a:ext uri="{FF2B5EF4-FFF2-40B4-BE49-F238E27FC236}">
                <a16:creationId xmlns:a16="http://schemas.microsoft.com/office/drawing/2014/main" id="{6D488889-54FD-8D0A-6BCF-6A90417A4DF7}"/>
              </a:ext>
            </a:extLst>
          </p:cNvPr>
          <p:cNvSpPr txBox="1"/>
          <p:nvPr/>
        </p:nvSpPr>
        <p:spPr>
          <a:xfrm>
            <a:off x="523963" y="3302588"/>
            <a:ext cx="793769" cy="246221"/>
          </a:xfrm>
          <a:prstGeom prst="rect">
            <a:avLst/>
          </a:prstGeom>
          <a:noFill/>
        </p:spPr>
        <p:txBody>
          <a:bodyPr wrap="square">
            <a:spAutoFit/>
          </a:bodyPr>
          <a:lstStyle/>
          <a:p>
            <a:pPr algn="ctr"/>
            <a:r>
              <a:rPr lang="ja-JP" altLang="en-US" sz="1000" b="1"/>
              <a:t>発現割合</a:t>
            </a:r>
          </a:p>
        </p:txBody>
      </p:sp>
      <p:sp>
        <p:nvSpPr>
          <p:cNvPr id="92" name="テキスト ボックス 91">
            <a:extLst>
              <a:ext uri="{FF2B5EF4-FFF2-40B4-BE49-F238E27FC236}">
                <a16:creationId xmlns:a16="http://schemas.microsoft.com/office/drawing/2014/main" id="{88AD69BE-C9CC-DD4D-1FD1-4F77C016AA03}"/>
              </a:ext>
            </a:extLst>
          </p:cNvPr>
          <p:cNvSpPr txBox="1"/>
          <p:nvPr/>
        </p:nvSpPr>
        <p:spPr>
          <a:xfrm>
            <a:off x="523963" y="4513115"/>
            <a:ext cx="793769" cy="246221"/>
          </a:xfrm>
          <a:prstGeom prst="rect">
            <a:avLst/>
          </a:prstGeom>
          <a:noFill/>
        </p:spPr>
        <p:txBody>
          <a:bodyPr wrap="square">
            <a:spAutoFit/>
          </a:bodyPr>
          <a:lstStyle/>
          <a:p>
            <a:pPr algn="ctr"/>
            <a:r>
              <a:rPr lang="en-US" altLang="ja-JP" sz="1000" b="1" dirty="0"/>
              <a:t>10</a:t>
            </a:r>
            <a:r>
              <a:rPr lang="ja-JP" altLang="en-US" sz="1000" b="1"/>
              <a:t>～</a:t>
            </a:r>
            <a:r>
              <a:rPr lang="en-US" altLang="ja-JP" sz="1000" b="1" dirty="0"/>
              <a:t>50%</a:t>
            </a:r>
            <a:endParaRPr lang="ja-JP" altLang="en-US" sz="1000" b="1"/>
          </a:p>
        </p:txBody>
      </p:sp>
      <p:sp>
        <p:nvSpPr>
          <p:cNvPr id="93" name="テキスト ボックス 92">
            <a:extLst>
              <a:ext uri="{FF2B5EF4-FFF2-40B4-BE49-F238E27FC236}">
                <a16:creationId xmlns:a16="http://schemas.microsoft.com/office/drawing/2014/main" id="{D75CE3EC-F4AB-BECE-1957-079DD5F2084C}"/>
              </a:ext>
            </a:extLst>
          </p:cNvPr>
          <p:cNvSpPr txBox="1"/>
          <p:nvPr/>
        </p:nvSpPr>
        <p:spPr>
          <a:xfrm>
            <a:off x="523963" y="3911992"/>
            <a:ext cx="793769" cy="246221"/>
          </a:xfrm>
          <a:prstGeom prst="rect">
            <a:avLst/>
          </a:prstGeom>
          <a:noFill/>
        </p:spPr>
        <p:txBody>
          <a:bodyPr wrap="square">
            <a:spAutoFit/>
          </a:bodyPr>
          <a:lstStyle/>
          <a:p>
            <a:pPr algn="ctr"/>
            <a:r>
              <a:rPr lang="en-US" altLang="ja-JP" sz="1000" b="1" dirty="0"/>
              <a:t>50</a:t>
            </a:r>
            <a:r>
              <a:rPr lang="ja-JP" altLang="en-US" sz="1000" b="1"/>
              <a:t>％以上</a:t>
            </a:r>
          </a:p>
        </p:txBody>
      </p:sp>
      <p:sp>
        <p:nvSpPr>
          <p:cNvPr id="94" name="テキスト ボックス 93">
            <a:extLst>
              <a:ext uri="{FF2B5EF4-FFF2-40B4-BE49-F238E27FC236}">
                <a16:creationId xmlns:a16="http://schemas.microsoft.com/office/drawing/2014/main" id="{F6B10B9B-3246-A0F8-4E2F-1D80F015885E}"/>
              </a:ext>
            </a:extLst>
          </p:cNvPr>
          <p:cNvSpPr txBox="1"/>
          <p:nvPr/>
        </p:nvSpPr>
        <p:spPr>
          <a:xfrm>
            <a:off x="523963" y="5364015"/>
            <a:ext cx="793769" cy="246221"/>
          </a:xfrm>
          <a:prstGeom prst="rect">
            <a:avLst/>
          </a:prstGeom>
          <a:noFill/>
        </p:spPr>
        <p:txBody>
          <a:bodyPr wrap="square">
            <a:spAutoFit/>
          </a:bodyPr>
          <a:lstStyle/>
          <a:p>
            <a:pPr algn="ctr"/>
            <a:r>
              <a:rPr lang="en-US" altLang="ja-JP" sz="1000" b="1" dirty="0"/>
              <a:t>1</a:t>
            </a:r>
            <a:r>
              <a:rPr lang="ja-JP" altLang="en-US" sz="1000" b="1"/>
              <a:t>～</a:t>
            </a:r>
            <a:r>
              <a:rPr lang="en-US" altLang="ja-JP" sz="1000" b="1" dirty="0"/>
              <a:t>10%</a:t>
            </a:r>
            <a:endParaRPr lang="ja-JP" altLang="en-US" sz="1000" b="1"/>
          </a:p>
        </p:txBody>
      </p:sp>
      <p:sp>
        <p:nvSpPr>
          <p:cNvPr id="95" name="テキスト ボックス 94">
            <a:extLst>
              <a:ext uri="{FF2B5EF4-FFF2-40B4-BE49-F238E27FC236}">
                <a16:creationId xmlns:a16="http://schemas.microsoft.com/office/drawing/2014/main" id="{27DEFBF1-891A-7A91-1C45-3F6FCFDC6263}"/>
              </a:ext>
            </a:extLst>
          </p:cNvPr>
          <p:cNvSpPr txBox="1"/>
          <p:nvPr/>
        </p:nvSpPr>
        <p:spPr>
          <a:xfrm>
            <a:off x="1474750" y="3529589"/>
            <a:ext cx="793769" cy="215444"/>
          </a:xfrm>
          <a:prstGeom prst="rect">
            <a:avLst/>
          </a:prstGeom>
          <a:noFill/>
        </p:spPr>
        <p:txBody>
          <a:bodyPr wrap="square">
            <a:spAutoFit/>
          </a:bodyPr>
          <a:lstStyle/>
          <a:p>
            <a:pPr algn="ctr"/>
            <a:r>
              <a:rPr lang="ja-JP" altLang="en-US" sz="800" b="1"/>
              <a:t>ファイザー社</a:t>
            </a:r>
          </a:p>
        </p:txBody>
      </p:sp>
      <p:sp>
        <p:nvSpPr>
          <p:cNvPr id="96" name="テキスト ボックス 95">
            <a:extLst>
              <a:ext uri="{FF2B5EF4-FFF2-40B4-BE49-F238E27FC236}">
                <a16:creationId xmlns:a16="http://schemas.microsoft.com/office/drawing/2014/main" id="{D80D03BD-C42F-E419-014A-3224621479EC}"/>
              </a:ext>
            </a:extLst>
          </p:cNvPr>
          <p:cNvSpPr txBox="1"/>
          <p:nvPr/>
        </p:nvSpPr>
        <p:spPr>
          <a:xfrm>
            <a:off x="2668550" y="3529589"/>
            <a:ext cx="793769" cy="215444"/>
          </a:xfrm>
          <a:prstGeom prst="rect">
            <a:avLst/>
          </a:prstGeom>
          <a:noFill/>
        </p:spPr>
        <p:txBody>
          <a:bodyPr wrap="square">
            <a:spAutoFit/>
          </a:bodyPr>
          <a:lstStyle/>
          <a:p>
            <a:pPr algn="ctr"/>
            <a:r>
              <a:rPr lang="ja-JP" altLang="en-US" sz="800" b="1"/>
              <a:t>モデルナ社</a:t>
            </a:r>
          </a:p>
        </p:txBody>
      </p:sp>
      <p:sp>
        <p:nvSpPr>
          <p:cNvPr id="97" name="テキスト ボックス 96">
            <a:extLst>
              <a:ext uri="{FF2B5EF4-FFF2-40B4-BE49-F238E27FC236}">
                <a16:creationId xmlns:a16="http://schemas.microsoft.com/office/drawing/2014/main" id="{AF7F9EF4-DD95-6E9A-5BCB-BB6B4C794047}"/>
              </a:ext>
            </a:extLst>
          </p:cNvPr>
          <p:cNvSpPr txBox="1"/>
          <p:nvPr/>
        </p:nvSpPr>
        <p:spPr>
          <a:xfrm>
            <a:off x="3773450" y="3529589"/>
            <a:ext cx="793769" cy="215444"/>
          </a:xfrm>
          <a:prstGeom prst="rect">
            <a:avLst/>
          </a:prstGeom>
          <a:noFill/>
        </p:spPr>
        <p:txBody>
          <a:bodyPr wrap="square">
            <a:spAutoFit/>
          </a:bodyPr>
          <a:lstStyle/>
          <a:p>
            <a:pPr algn="ctr"/>
            <a:r>
              <a:rPr lang="ja-JP" altLang="en-US" sz="800" b="1"/>
              <a:t>第一三共社</a:t>
            </a:r>
          </a:p>
        </p:txBody>
      </p:sp>
      <p:sp>
        <p:nvSpPr>
          <p:cNvPr id="98" name="テキスト ボックス 97">
            <a:extLst>
              <a:ext uri="{FF2B5EF4-FFF2-40B4-BE49-F238E27FC236}">
                <a16:creationId xmlns:a16="http://schemas.microsoft.com/office/drawing/2014/main" id="{3D0790B7-B624-94E3-D1BB-3E23DFC0E99F}"/>
              </a:ext>
            </a:extLst>
          </p:cNvPr>
          <p:cNvSpPr txBox="1"/>
          <p:nvPr/>
        </p:nvSpPr>
        <p:spPr>
          <a:xfrm>
            <a:off x="4967250" y="3477693"/>
            <a:ext cx="793769" cy="338554"/>
          </a:xfrm>
          <a:prstGeom prst="rect">
            <a:avLst/>
          </a:prstGeom>
          <a:noFill/>
        </p:spPr>
        <p:txBody>
          <a:bodyPr wrap="square">
            <a:spAutoFit/>
          </a:bodyPr>
          <a:lstStyle/>
          <a:p>
            <a:pPr algn="ctr"/>
            <a:r>
              <a:rPr lang="en" altLang="ja-JP" sz="800" b="1" dirty="0"/>
              <a:t>Meiji Seika</a:t>
            </a:r>
          </a:p>
          <a:p>
            <a:pPr algn="ctr"/>
            <a:r>
              <a:rPr lang="ja-JP" altLang="en-US" sz="800" b="1"/>
              <a:t>ファルマ社</a:t>
            </a:r>
          </a:p>
        </p:txBody>
      </p:sp>
      <p:sp>
        <p:nvSpPr>
          <p:cNvPr id="99" name="テキスト ボックス 98">
            <a:extLst>
              <a:ext uri="{FF2B5EF4-FFF2-40B4-BE49-F238E27FC236}">
                <a16:creationId xmlns:a16="http://schemas.microsoft.com/office/drawing/2014/main" id="{3F596A96-37F9-BD0F-22D5-241200440FD3}"/>
              </a:ext>
            </a:extLst>
          </p:cNvPr>
          <p:cNvSpPr txBox="1"/>
          <p:nvPr/>
        </p:nvSpPr>
        <p:spPr>
          <a:xfrm>
            <a:off x="6002003" y="3529589"/>
            <a:ext cx="965236" cy="215444"/>
          </a:xfrm>
          <a:prstGeom prst="rect">
            <a:avLst/>
          </a:prstGeom>
          <a:noFill/>
        </p:spPr>
        <p:txBody>
          <a:bodyPr wrap="square">
            <a:spAutoFit/>
          </a:bodyPr>
          <a:lstStyle/>
          <a:p>
            <a:pPr algn="ctr"/>
            <a:r>
              <a:rPr lang="ja-JP" altLang="en-US" sz="800" b="1"/>
              <a:t>武田薬品工業社</a:t>
            </a:r>
          </a:p>
        </p:txBody>
      </p:sp>
      <p:sp>
        <p:nvSpPr>
          <p:cNvPr id="101" name="テキスト ボックス 100">
            <a:extLst>
              <a:ext uri="{FF2B5EF4-FFF2-40B4-BE49-F238E27FC236}">
                <a16:creationId xmlns:a16="http://schemas.microsoft.com/office/drawing/2014/main" id="{DFE0EAC6-008F-3062-AC1C-5D4A8227558F}"/>
              </a:ext>
            </a:extLst>
          </p:cNvPr>
          <p:cNvSpPr txBox="1"/>
          <p:nvPr/>
        </p:nvSpPr>
        <p:spPr>
          <a:xfrm>
            <a:off x="1314146" y="3842460"/>
            <a:ext cx="1166572" cy="369332"/>
          </a:xfrm>
          <a:prstGeom prst="rect">
            <a:avLst/>
          </a:prstGeom>
          <a:noFill/>
        </p:spPr>
        <p:txBody>
          <a:bodyPr wrap="square">
            <a:spAutoFit/>
          </a:bodyPr>
          <a:lstStyle/>
          <a:p>
            <a:r>
              <a:rPr lang="ja-JP" altLang="en-US" sz="900"/>
              <a:t>痛み</a:t>
            </a:r>
            <a:r>
              <a:rPr lang="ja-JP" altLang="en-US" sz="500"/>
              <a:t>※1</a:t>
            </a:r>
            <a:r>
              <a:rPr lang="ja-JP" altLang="en-US" sz="900"/>
              <a:t>、</a:t>
            </a:r>
            <a:endParaRPr lang="en-US" altLang="ja-JP" sz="900" dirty="0"/>
          </a:p>
          <a:p>
            <a:r>
              <a:rPr lang="ja-JP" altLang="en-US" sz="900"/>
              <a:t>疲労、頭痛</a:t>
            </a:r>
          </a:p>
        </p:txBody>
      </p:sp>
      <p:sp>
        <p:nvSpPr>
          <p:cNvPr id="102" name="テキスト ボックス 101">
            <a:extLst>
              <a:ext uri="{FF2B5EF4-FFF2-40B4-BE49-F238E27FC236}">
                <a16:creationId xmlns:a16="http://schemas.microsoft.com/office/drawing/2014/main" id="{E8EB58B8-8AC7-A288-7C23-1E1C96DC551B}"/>
              </a:ext>
            </a:extLst>
          </p:cNvPr>
          <p:cNvSpPr txBox="1"/>
          <p:nvPr/>
        </p:nvSpPr>
        <p:spPr>
          <a:xfrm>
            <a:off x="1314146" y="4236160"/>
            <a:ext cx="1166572" cy="507831"/>
          </a:xfrm>
          <a:prstGeom prst="rect">
            <a:avLst/>
          </a:prstGeom>
          <a:noFill/>
        </p:spPr>
        <p:txBody>
          <a:bodyPr wrap="square">
            <a:spAutoFit/>
          </a:bodyPr>
          <a:lstStyle/>
          <a:p>
            <a:r>
              <a:rPr lang="ja-JP" altLang="en-US" sz="900"/>
              <a:t>筋肉痛、悪寒、関節痛、発熱、下痢、腫れ</a:t>
            </a:r>
            <a:r>
              <a:rPr lang="ja-JP" altLang="en-US" sz="600"/>
              <a:t>※1</a:t>
            </a:r>
            <a:endParaRPr lang="ja-JP" altLang="en-US" sz="900"/>
          </a:p>
        </p:txBody>
      </p:sp>
      <p:sp>
        <p:nvSpPr>
          <p:cNvPr id="106" name="テキスト ボックス 105">
            <a:extLst>
              <a:ext uri="{FF2B5EF4-FFF2-40B4-BE49-F238E27FC236}">
                <a16:creationId xmlns:a16="http://schemas.microsoft.com/office/drawing/2014/main" id="{2747895B-127A-419C-0C1C-D9CF01E338FD}"/>
              </a:ext>
            </a:extLst>
          </p:cNvPr>
          <p:cNvSpPr txBox="1"/>
          <p:nvPr/>
        </p:nvSpPr>
        <p:spPr>
          <a:xfrm>
            <a:off x="1314146" y="5085591"/>
            <a:ext cx="1166572" cy="507831"/>
          </a:xfrm>
          <a:prstGeom prst="rect">
            <a:avLst/>
          </a:prstGeom>
          <a:noFill/>
        </p:spPr>
        <p:txBody>
          <a:bodyPr wrap="square">
            <a:spAutoFit/>
          </a:bodyPr>
          <a:lstStyle/>
          <a:p>
            <a:r>
              <a:rPr lang="ja-JP" altLang="en-US" sz="900"/>
              <a:t>赤み</a:t>
            </a:r>
            <a:r>
              <a:rPr lang="ja-JP" altLang="en-US" sz="600"/>
              <a:t>※1 </a:t>
            </a:r>
            <a:r>
              <a:rPr lang="ja-JP" altLang="en-US" sz="900"/>
              <a:t>、リンパ節の腫れや痛み、嘔吐、疼痛</a:t>
            </a:r>
          </a:p>
        </p:txBody>
      </p:sp>
      <p:sp>
        <p:nvSpPr>
          <p:cNvPr id="107" name="テキスト ボックス 106">
            <a:extLst>
              <a:ext uri="{FF2B5EF4-FFF2-40B4-BE49-F238E27FC236}">
                <a16:creationId xmlns:a16="http://schemas.microsoft.com/office/drawing/2014/main" id="{289519DC-00AD-14EC-4938-8D4F4F95598A}"/>
              </a:ext>
            </a:extLst>
          </p:cNvPr>
          <p:cNvSpPr txBox="1"/>
          <p:nvPr/>
        </p:nvSpPr>
        <p:spPr>
          <a:xfrm>
            <a:off x="2482546" y="3842460"/>
            <a:ext cx="1166572" cy="369332"/>
          </a:xfrm>
          <a:prstGeom prst="rect">
            <a:avLst/>
          </a:prstGeom>
          <a:noFill/>
        </p:spPr>
        <p:txBody>
          <a:bodyPr wrap="square">
            <a:spAutoFit/>
          </a:bodyPr>
          <a:lstStyle/>
          <a:p>
            <a:r>
              <a:rPr lang="ja-JP" altLang="en-US" sz="900"/>
              <a:t>痛み</a:t>
            </a:r>
            <a:r>
              <a:rPr lang="ja-JP" altLang="en-US" sz="600"/>
              <a:t>※1 </a:t>
            </a:r>
            <a:r>
              <a:rPr lang="ja-JP" altLang="en-US" sz="900"/>
              <a:t>、</a:t>
            </a:r>
            <a:endParaRPr lang="en-US" altLang="ja-JP" sz="900" dirty="0"/>
          </a:p>
          <a:p>
            <a:r>
              <a:rPr lang="ja-JP" altLang="en-US" sz="900"/>
              <a:t>疲労、頭痛</a:t>
            </a:r>
          </a:p>
        </p:txBody>
      </p:sp>
      <p:sp>
        <p:nvSpPr>
          <p:cNvPr id="108" name="テキスト ボックス 107">
            <a:extLst>
              <a:ext uri="{FF2B5EF4-FFF2-40B4-BE49-F238E27FC236}">
                <a16:creationId xmlns:a16="http://schemas.microsoft.com/office/drawing/2014/main" id="{9A9C6973-9066-D9E5-D1D1-342162157FAF}"/>
              </a:ext>
            </a:extLst>
          </p:cNvPr>
          <p:cNvSpPr txBox="1"/>
          <p:nvPr/>
        </p:nvSpPr>
        <p:spPr>
          <a:xfrm>
            <a:off x="2469846" y="4236160"/>
            <a:ext cx="1303604" cy="784830"/>
          </a:xfrm>
          <a:prstGeom prst="rect">
            <a:avLst/>
          </a:prstGeom>
          <a:noFill/>
        </p:spPr>
        <p:txBody>
          <a:bodyPr wrap="square">
            <a:spAutoFit/>
          </a:bodyPr>
          <a:lstStyle/>
          <a:p>
            <a:r>
              <a:rPr lang="ja-JP" altLang="en-US" sz="900"/>
              <a:t>筋肉痛、悪寒、関節痛、吐き気・嘔吐、リンパ節の腫れや痛み、発熱、腫れ</a:t>
            </a:r>
            <a:r>
              <a:rPr lang="ja-JP" altLang="en-US" sz="600"/>
              <a:t>※1 </a:t>
            </a:r>
            <a:r>
              <a:rPr lang="ja-JP" altLang="en-US" sz="900"/>
              <a:t>、</a:t>
            </a:r>
          </a:p>
          <a:p>
            <a:r>
              <a:rPr lang="ja-JP" altLang="en-US" sz="900"/>
              <a:t>しこり</a:t>
            </a:r>
            <a:r>
              <a:rPr lang="ja-JP" altLang="en-US" sz="600"/>
              <a:t>※1 </a:t>
            </a:r>
            <a:r>
              <a:rPr lang="ja-JP" altLang="en-US" sz="900"/>
              <a:t>、赤み</a:t>
            </a:r>
            <a:r>
              <a:rPr lang="ja-JP" altLang="en-US" sz="600"/>
              <a:t>※1</a:t>
            </a:r>
            <a:endParaRPr lang="ja-JP" altLang="en-US" sz="900"/>
          </a:p>
        </p:txBody>
      </p:sp>
      <p:sp>
        <p:nvSpPr>
          <p:cNvPr id="109" name="テキスト ボックス 108">
            <a:extLst>
              <a:ext uri="{FF2B5EF4-FFF2-40B4-BE49-F238E27FC236}">
                <a16:creationId xmlns:a16="http://schemas.microsoft.com/office/drawing/2014/main" id="{469D94AC-7FF2-AE19-E055-A50AE348BDE1}"/>
              </a:ext>
            </a:extLst>
          </p:cNvPr>
          <p:cNvSpPr txBox="1"/>
          <p:nvPr/>
        </p:nvSpPr>
        <p:spPr>
          <a:xfrm>
            <a:off x="2469846" y="5085591"/>
            <a:ext cx="1166572" cy="369332"/>
          </a:xfrm>
          <a:prstGeom prst="rect">
            <a:avLst/>
          </a:prstGeom>
          <a:noFill/>
        </p:spPr>
        <p:txBody>
          <a:bodyPr wrap="square">
            <a:spAutoFit/>
          </a:bodyPr>
          <a:lstStyle/>
          <a:p>
            <a:r>
              <a:rPr lang="ja-JP" altLang="en-US" sz="900"/>
              <a:t>痛み</a:t>
            </a:r>
            <a:r>
              <a:rPr lang="ja-JP" altLang="en-US" sz="600"/>
              <a:t>※</a:t>
            </a:r>
            <a:r>
              <a:rPr lang="en-US" altLang="ja-JP" sz="600" dirty="0"/>
              <a:t>2</a:t>
            </a:r>
            <a:r>
              <a:rPr lang="ja-JP" altLang="en-US" sz="600"/>
              <a:t> </a:t>
            </a:r>
            <a:r>
              <a:rPr lang="ja-JP" altLang="en-US" sz="900"/>
              <a:t>、腫れ</a:t>
            </a:r>
            <a:r>
              <a:rPr lang="ja-JP" altLang="en-US" sz="600"/>
              <a:t>※</a:t>
            </a:r>
            <a:r>
              <a:rPr lang="en-US" altLang="ja-JP" sz="600" dirty="0"/>
              <a:t>2</a:t>
            </a:r>
            <a:r>
              <a:rPr lang="ja-JP" altLang="en-US" sz="700"/>
              <a:t> </a:t>
            </a:r>
            <a:r>
              <a:rPr lang="ja-JP" altLang="en-US" sz="900"/>
              <a:t>、赤み等</a:t>
            </a:r>
            <a:r>
              <a:rPr lang="ja-JP" altLang="en-US" sz="600"/>
              <a:t>※</a:t>
            </a:r>
            <a:r>
              <a:rPr lang="en-US" altLang="ja-JP" sz="600" dirty="0"/>
              <a:t>2</a:t>
            </a:r>
            <a:endParaRPr lang="ja-JP" altLang="en-US" sz="600"/>
          </a:p>
        </p:txBody>
      </p:sp>
      <p:sp>
        <p:nvSpPr>
          <p:cNvPr id="110" name="テキスト ボックス 109">
            <a:extLst>
              <a:ext uri="{FF2B5EF4-FFF2-40B4-BE49-F238E27FC236}">
                <a16:creationId xmlns:a16="http://schemas.microsoft.com/office/drawing/2014/main" id="{1F5A910F-5515-FD56-C469-ACC762183FB3}"/>
              </a:ext>
            </a:extLst>
          </p:cNvPr>
          <p:cNvSpPr txBox="1"/>
          <p:nvPr/>
        </p:nvSpPr>
        <p:spPr>
          <a:xfrm>
            <a:off x="3612442" y="3842460"/>
            <a:ext cx="1166572" cy="230832"/>
          </a:xfrm>
          <a:prstGeom prst="rect">
            <a:avLst/>
          </a:prstGeom>
          <a:noFill/>
        </p:spPr>
        <p:txBody>
          <a:bodyPr wrap="square">
            <a:spAutoFit/>
          </a:bodyPr>
          <a:lstStyle/>
          <a:p>
            <a:r>
              <a:rPr lang="ja-JP" altLang="en-US" sz="900"/>
              <a:t>痛み</a:t>
            </a:r>
            <a:r>
              <a:rPr lang="ja-JP" altLang="en-US" sz="600"/>
              <a:t>※1 </a:t>
            </a:r>
            <a:r>
              <a:rPr lang="ja-JP" altLang="en-US" sz="900"/>
              <a:t>、倦怠感</a:t>
            </a:r>
          </a:p>
        </p:txBody>
      </p:sp>
      <p:sp>
        <p:nvSpPr>
          <p:cNvPr id="111" name="テキスト ボックス 110">
            <a:extLst>
              <a:ext uri="{FF2B5EF4-FFF2-40B4-BE49-F238E27FC236}">
                <a16:creationId xmlns:a16="http://schemas.microsoft.com/office/drawing/2014/main" id="{3415AE56-B275-79BF-62FC-3B66D8B7867D}"/>
              </a:ext>
            </a:extLst>
          </p:cNvPr>
          <p:cNvSpPr txBox="1"/>
          <p:nvPr/>
        </p:nvSpPr>
        <p:spPr>
          <a:xfrm>
            <a:off x="3599742" y="4236160"/>
            <a:ext cx="1303604" cy="784830"/>
          </a:xfrm>
          <a:prstGeom prst="rect">
            <a:avLst/>
          </a:prstGeom>
          <a:noFill/>
        </p:spPr>
        <p:txBody>
          <a:bodyPr wrap="square">
            <a:spAutoFit/>
          </a:bodyPr>
          <a:lstStyle/>
          <a:p>
            <a:r>
              <a:rPr lang="ja-JP" altLang="en-US" sz="900"/>
              <a:t>熱感</a:t>
            </a:r>
            <a:r>
              <a:rPr lang="en-US" altLang="ja-JP" sz="900" dirty="0"/>
              <a:t>※1</a:t>
            </a:r>
            <a:r>
              <a:rPr lang="ja-JP" altLang="en-US" sz="900"/>
              <a:t>、腫れ</a:t>
            </a:r>
            <a:r>
              <a:rPr lang="en-US" altLang="ja-JP" sz="900" dirty="0"/>
              <a:t>※1</a:t>
            </a:r>
            <a:r>
              <a:rPr lang="ja-JP" altLang="en-US" sz="900"/>
              <a:t>、赤み</a:t>
            </a:r>
            <a:r>
              <a:rPr lang="en-US" altLang="ja-JP" sz="900" dirty="0"/>
              <a:t>※1</a:t>
            </a:r>
            <a:r>
              <a:rPr lang="ja-JP" altLang="en-US" sz="900"/>
              <a:t>、</a:t>
            </a:r>
          </a:p>
          <a:p>
            <a:r>
              <a:rPr lang="ja-JP" altLang="en-US" sz="900"/>
              <a:t>かゆみ</a:t>
            </a:r>
            <a:r>
              <a:rPr lang="en-US" altLang="ja-JP" sz="900" dirty="0"/>
              <a:t>※1</a:t>
            </a:r>
            <a:r>
              <a:rPr lang="ja-JP" altLang="en-US" sz="900"/>
              <a:t>、しこり</a:t>
            </a:r>
            <a:r>
              <a:rPr lang="en-US" altLang="ja-JP" sz="900" dirty="0"/>
              <a:t>※1</a:t>
            </a:r>
            <a:r>
              <a:rPr lang="ja-JP" altLang="en-US" sz="900"/>
              <a:t>、</a:t>
            </a:r>
          </a:p>
          <a:p>
            <a:r>
              <a:rPr lang="ja-JP" altLang="en-US" sz="900"/>
              <a:t>頭痛、発熱、筋肉痛</a:t>
            </a:r>
          </a:p>
        </p:txBody>
      </p:sp>
      <p:sp>
        <p:nvSpPr>
          <p:cNvPr id="112" name="テキスト ボックス 111">
            <a:extLst>
              <a:ext uri="{FF2B5EF4-FFF2-40B4-BE49-F238E27FC236}">
                <a16:creationId xmlns:a16="http://schemas.microsoft.com/office/drawing/2014/main" id="{1BEB4C06-8406-89CD-376A-1242B780F825}"/>
              </a:ext>
            </a:extLst>
          </p:cNvPr>
          <p:cNvSpPr txBox="1"/>
          <p:nvPr/>
        </p:nvSpPr>
        <p:spPr>
          <a:xfrm>
            <a:off x="3593436" y="5085591"/>
            <a:ext cx="1276608" cy="784830"/>
          </a:xfrm>
          <a:prstGeom prst="rect">
            <a:avLst/>
          </a:prstGeom>
          <a:noFill/>
        </p:spPr>
        <p:txBody>
          <a:bodyPr wrap="square">
            <a:spAutoFit/>
          </a:bodyPr>
          <a:lstStyle/>
          <a:p>
            <a:r>
              <a:rPr lang="ja-JP" altLang="en-US" sz="900"/>
              <a:t>赤み</a:t>
            </a:r>
            <a:r>
              <a:rPr lang="ja-JP" altLang="en-US" sz="600"/>
              <a:t>※</a:t>
            </a:r>
            <a:r>
              <a:rPr lang="en-US" altLang="ja-JP" sz="600" dirty="0"/>
              <a:t>2 </a:t>
            </a:r>
            <a:r>
              <a:rPr lang="ja-JP" altLang="en-US" sz="900"/>
              <a:t>、腫れ</a:t>
            </a:r>
            <a:r>
              <a:rPr lang="ja-JP" altLang="en-US" sz="600"/>
              <a:t>※</a:t>
            </a:r>
            <a:r>
              <a:rPr lang="en-US" altLang="ja-JP" sz="600" dirty="0"/>
              <a:t>2 </a:t>
            </a:r>
            <a:endParaRPr lang="en-US" altLang="ja-JP" sz="900" dirty="0"/>
          </a:p>
          <a:p>
            <a:r>
              <a:rPr lang="ja-JP" altLang="en-US" sz="900"/>
              <a:t>かゆみ</a:t>
            </a:r>
            <a:r>
              <a:rPr lang="ja-JP" altLang="en-US" sz="600"/>
              <a:t>※</a:t>
            </a:r>
            <a:r>
              <a:rPr lang="en-US" altLang="ja-JP" sz="600" dirty="0"/>
              <a:t>2 </a:t>
            </a:r>
            <a:r>
              <a:rPr lang="ja-JP" altLang="en-US" sz="900"/>
              <a:t>、熱感</a:t>
            </a:r>
            <a:r>
              <a:rPr lang="ja-JP" altLang="en-US" sz="600"/>
              <a:t>※</a:t>
            </a:r>
            <a:r>
              <a:rPr lang="en-US" altLang="ja-JP" sz="600" dirty="0"/>
              <a:t>2 </a:t>
            </a:r>
            <a:endParaRPr lang="en-US" altLang="ja-JP" sz="900" dirty="0"/>
          </a:p>
          <a:p>
            <a:r>
              <a:rPr lang="ja-JP" altLang="en-US" sz="900"/>
              <a:t>しこり</a:t>
            </a:r>
            <a:r>
              <a:rPr lang="ja-JP" altLang="en-US" sz="600"/>
              <a:t>※</a:t>
            </a:r>
            <a:r>
              <a:rPr lang="en-US" altLang="ja-JP" sz="600" dirty="0"/>
              <a:t>2</a:t>
            </a:r>
            <a:r>
              <a:rPr lang="ja-JP" altLang="en-US" sz="600"/>
              <a:t> </a:t>
            </a:r>
            <a:r>
              <a:rPr lang="ja-JP" altLang="en-US" sz="900"/>
              <a:t>、痛み</a:t>
            </a:r>
            <a:r>
              <a:rPr lang="ja-JP" altLang="en-US" sz="600"/>
              <a:t>※</a:t>
            </a:r>
            <a:r>
              <a:rPr lang="en-US" altLang="ja-JP" sz="600" dirty="0"/>
              <a:t>2 </a:t>
            </a:r>
          </a:p>
          <a:p>
            <a:r>
              <a:rPr lang="ja-JP" altLang="en-US" sz="900"/>
              <a:t>リンパ節の腫れや痛み、発疹、腋の痛み</a:t>
            </a:r>
          </a:p>
        </p:txBody>
      </p:sp>
      <p:sp>
        <p:nvSpPr>
          <p:cNvPr id="113" name="テキスト ボックス 112">
            <a:extLst>
              <a:ext uri="{FF2B5EF4-FFF2-40B4-BE49-F238E27FC236}">
                <a16:creationId xmlns:a16="http://schemas.microsoft.com/office/drawing/2014/main" id="{9F7D890C-B901-E13C-99F8-B09DF9BB9989}"/>
              </a:ext>
            </a:extLst>
          </p:cNvPr>
          <p:cNvSpPr txBox="1"/>
          <p:nvPr/>
        </p:nvSpPr>
        <p:spPr>
          <a:xfrm>
            <a:off x="4745006" y="3842460"/>
            <a:ext cx="1166572" cy="230832"/>
          </a:xfrm>
          <a:prstGeom prst="rect">
            <a:avLst/>
          </a:prstGeom>
          <a:noFill/>
        </p:spPr>
        <p:txBody>
          <a:bodyPr wrap="square">
            <a:spAutoFit/>
          </a:bodyPr>
          <a:lstStyle/>
          <a:p>
            <a:r>
              <a:rPr lang="ja-JP" altLang="en-US" sz="900"/>
              <a:t>痛み</a:t>
            </a:r>
            <a:r>
              <a:rPr lang="ja-JP" altLang="en-US" sz="600"/>
              <a:t>※1</a:t>
            </a:r>
          </a:p>
        </p:txBody>
      </p:sp>
      <p:sp>
        <p:nvSpPr>
          <p:cNvPr id="114" name="テキスト ボックス 113">
            <a:extLst>
              <a:ext uri="{FF2B5EF4-FFF2-40B4-BE49-F238E27FC236}">
                <a16:creationId xmlns:a16="http://schemas.microsoft.com/office/drawing/2014/main" id="{147045F9-5C8F-E828-4527-966F1CEE76E4}"/>
              </a:ext>
            </a:extLst>
          </p:cNvPr>
          <p:cNvSpPr txBox="1"/>
          <p:nvPr/>
        </p:nvSpPr>
        <p:spPr>
          <a:xfrm>
            <a:off x="4732306" y="4236160"/>
            <a:ext cx="1303604" cy="646331"/>
          </a:xfrm>
          <a:prstGeom prst="rect">
            <a:avLst/>
          </a:prstGeom>
          <a:noFill/>
        </p:spPr>
        <p:txBody>
          <a:bodyPr wrap="square">
            <a:spAutoFit/>
          </a:bodyPr>
          <a:lstStyle/>
          <a:p>
            <a:r>
              <a:rPr lang="ja-JP" altLang="en-US" sz="900"/>
              <a:t>倦怠感、頭痛、悪寒筋肉痛、関節痛、発熱、めまい、腫れ</a:t>
            </a:r>
            <a:r>
              <a:rPr lang="ja-JP" altLang="en-US" sz="600"/>
              <a:t>※1</a:t>
            </a:r>
          </a:p>
          <a:p>
            <a:r>
              <a:rPr lang="ja-JP" altLang="en-US" sz="900"/>
              <a:t>しこり</a:t>
            </a:r>
            <a:r>
              <a:rPr lang="ja-JP" altLang="en-US" sz="600"/>
              <a:t>※1</a:t>
            </a:r>
            <a:r>
              <a:rPr lang="ja-JP" altLang="en-US" sz="700"/>
              <a:t> </a:t>
            </a:r>
            <a:r>
              <a:rPr lang="ja-JP" altLang="en-US" sz="900"/>
              <a:t>、赤み</a:t>
            </a:r>
            <a:r>
              <a:rPr lang="ja-JP" altLang="en-US" sz="600"/>
              <a:t>※1</a:t>
            </a:r>
          </a:p>
        </p:txBody>
      </p:sp>
      <p:sp>
        <p:nvSpPr>
          <p:cNvPr id="115" name="テキスト ボックス 114">
            <a:extLst>
              <a:ext uri="{FF2B5EF4-FFF2-40B4-BE49-F238E27FC236}">
                <a16:creationId xmlns:a16="http://schemas.microsoft.com/office/drawing/2014/main" id="{2DEAB70B-FB4F-14A2-7F05-C5E2C2A9CD7F}"/>
              </a:ext>
            </a:extLst>
          </p:cNvPr>
          <p:cNvSpPr txBox="1"/>
          <p:nvPr/>
        </p:nvSpPr>
        <p:spPr>
          <a:xfrm>
            <a:off x="4758759" y="5085591"/>
            <a:ext cx="1166572" cy="369332"/>
          </a:xfrm>
          <a:prstGeom prst="rect">
            <a:avLst/>
          </a:prstGeom>
          <a:noFill/>
        </p:spPr>
        <p:txBody>
          <a:bodyPr wrap="square">
            <a:spAutoFit/>
          </a:bodyPr>
          <a:lstStyle/>
          <a:p>
            <a:r>
              <a:rPr lang="ja-JP" altLang="en-US" sz="900"/>
              <a:t>かゆみ</a:t>
            </a:r>
            <a:r>
              <a:rPr lang="ja-JP" altLang="en-US" sz="600"/>
              <a:t>※1</a:t>
            </a:r>
            <a:r>
              <a:rPr lang="ja-JP" altLang="en-US" sz="700"/>
              <a:t> </a:t>
            </a:r>
            <a:r>
              <a:rPr lang="ja-JP" altLang="en-US" sz="900"/>
              <a:t>、下痢、吐き気、嘔吐</a:t>
            </a:r>
          </a:p>
        </p:txBody>
      </p:sp>
      <p:sp>
        <p:nvSpPr>
          <p:cNvPr id="116" name="テキスト ボックス 115">
            <a:extLst>
              <a:ext uri="{FF2B5EF4-FFF2-40B4-BE49-F238E27FC236}">
                <a16:creationId xmlns:a16="http://schemas.microsoft.com/office/drawing/2014/main" id="{62858BF1-E895-690C-8027-7E85BA6C2C4C}"/>
              </a:ext>
            </a:extLst>
          </p:cNvPr>
          <p:cNvSpPr txBox="1"/>
          <p:nvPr/>
        </p:nvSpPr>
        <p:spPr>
          <a:xfrm>
            <a:off x="5895531" y="3842460"/>
            <a:ext cx="1166572" cy="369332"/>
          </a:xfrm>
          <a:prstGeom prst="rect">
            <a:avLst/>
          </a:prstGeom>
          <a:noFill/>
        </p:spPr>
        <p:txBody>
          <a:bodyPr wrap="square">
            <a:spAutoFit/>
          </a:bodyPr>
          <a:lstStyle/>
          <a:p>
            <a:r>
              <a:rPr lang="ja-JP" altLang="en-US" sz="900"/>
              <a:t>痛み</a:t>
            </a:r>
            <a:r>
              <a:rPr lang="ja-JP" altLang="en-US" sz="600"/>
              <a:t>※1 </a:t>
            </a:r>
            <a:r>
              <a:rPr lang="ja-JP" altLang="en-US" sz="900"/>
              <a:t>、疲労、筋肉痛、頭痛</a:t>
            </a:r>
          </a:p>
        </p:txBody>
      </p:sp>
      <p:sp>
        <p:nvSpPr>
          <p:cNvPr id="117" name="テキスト ボックス 116">
            <a:extLst>
              <a:ext uri="{FF2B5EF4-FFF2-40B4-BE49-F238E27FC236}">
                <a16:creationId xmlns:a16="http://schemas.microsoft.com/office/drawing/2014/main" id="{D10A372B-3100-ADB8-DD47-01577C9CF44D}"/>
              </a:ext>
            </a:extLst>
          </p:cNvPr>
          <p:cNvSpPr txBox="1"/>
          <p:nvPr/>
        </p:nvSpPr>
        <p:spPr>
          <a:xfrm>
            <a:off x="5882831" y="4236160"/>
            <a:ext cx="1303604" cy="369332"/>
          </a:xfrm>
          <a:prstGeom prst="rect">
            <a:avLst/>
          </a:prstGeom>
          <a:noFill/>
        </p:spPr>
        <p:txBody>
          <a:bodyPr wrap="square">
            <a:spAutoFit/>
          </a:bodyPr>
          <a:lstStyle/>
          <a:p>
            <a:r>
              <a:rPr lang="ja-JP" altLang="en-US" sz="900"/>
              <a:t>倦怠感、関節痛、吐き気・嘔吐</a:t>
            </a:r>
          </a:p>
        </p:txBody>
      </p:sp>
      <p:sp>
        <p:nvSpPr>
          <p:cNvPr id="118" name="テキスト ボックス 117">
            <a:extLst>
              <a:ext uri="{FF2B5EF4-FFF2-40B4-BE49-F238E27FC236}">
                <a16:creationId xmlns:a16="http://schemas.microsoft.com/office/drawing/2014/main" id="{86F78890-FC9A-ED5F-3BCF-DE79BCBB5A3E}"/>
              </a:ext>
            </a:extLst>
          </p:cNvPr>
          <p:cNvSpPr txBox="1"/>
          <p:nvPr/>
        </p:nvSpPr>
        <p:spPr>
          <a:xfrm>
            <a:off x="5882831" y="5085591"/>
            <a:ext cx="1166572" cy="507831"/>
          </a:xfrm>
          <a:prstGeom prst="rect">
            <a:avLst/>
          </a:prstGeom>
          <a:noFill/>
        </p:spPr>
        <p:txBody>
          <a:bodyPr wrap="square">
            <a:spAutoFit/>
          </a:bodyPr>
          <a:lstStyle/>
          <a:p>
            <a:r>
              <a:rPr lang="ja-JP" altLang="en-US" sz="900"/>
              <a:t>腫れ</a:t>
            </a:r>
            <a:r>
              <a:rPr lang="ja-JP" altLang="en-US" sz="600"/>
              <a:t>※1 </a:t>
            </a:r>
            <a:r>
              <a:rPr lang="ja-JP" altLang="en-US" sz="900"/>
              <a:t>、しこり</a:t>
            </a:r>
            <a:r>
              <a:rPr lang="ja-JP" altLang="en-US" sz="600"/>
              <a:t>※1</a:t>
            </a:r>
            <a:endParaRPr lang="ja-JP" altLang="en-US" sz="900"/>
          </a:p>
          <a:p>
            <a:r>
              <a:rPr lang="ja-JP" altLang="en-US" sz="900"/>
              <a:t>赤み</a:t>
            </a:r>
            <a:r>
              <a:rPr lang="ja-JP" altLang="en-US" sz="600"/>
              <a:t>※1 </a:t>
            </a:r>
            <a:r>
              <a:rPr lang="ja-JP" altLang="en-US" sz="900"/>
              <a:t>、発熱、</a:t>
            </a:r>
          </a:p>
          <a:p>
            <a:r>
              <a:rPr lang="ja-JP" altLang="en-US" sz="900"/>
              <a:t>四肢痛</a:t>
            </a:r>
          </a:p>
        </p:txBody>
      </p:sp>
      <p:pic>
        <p:nvPicPr>
          <p:cNvPr id="4" name="図 3" descr="図形&#10;&#10;低い精度で自動的に生成された説明">
            <a:extLst>
              <a:ext uri="{FF2B5EF4-FFF2-40B4-BE49-F238E27FC236}">
                <a16:creationId xmlns:a16="http://schemas.microsoft.com/office/drawing/2014/main" id="{466B5116-B640-9E05-6892-88EE0FDED6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66082" y="8603653"/>
            <a:ext cx="546255" cy="546255"/>
          </a:xfrm>
          <a:prstGeom prst="rect">
            <a:avLst/>
          </a:prstGeom>
        </p:spPr>
      </p:pic>
      <p:cxnSp>
        <p:nvCxnSpPr>
          <p:cNvPr id="6" name="直線コネクタ 5">
            <a:extLst>
              <a:ext uri="{FF2B5EF4-FFF2-40B4-BE49-F238E27FC236}">
                <a16:creationId xmlns:a16="http://schemas.microsoft.com/office/drawing/2014/main" id="{36B995C6-F5C2-A458-51B0-6B4254A64FB9}"/>
              </a:ext>
            </a:extLst>
          </p:cNvPr>
          <p:cNvCxnSpPr>
            <a:cxnSpLocks/>
          </p:cNvCxnSpPr>
          <p:nvPr/>
        </p:nvCxnSpPr>
        <p:spPr>
          <a:xfrm>
            <a:off x="6484794" y="8518942"/>
            <a:ext cx="0" cy="71091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390622"/>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TotalTime>
  <Words>946</Words>
  <Application>Microsoft Office PowerPoint</Application>
  <PresentationFormat>ユーザー設定</PresentationFormat>
  <Paragraphs>85</Paragraphs>
  <Slides>2</Slides>
  <Notes>0</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2</vt:i4>
      </vt:variant>
    </vt:vector>
  </HeadingPairs>
  <TitlesOfParts>
    <vt:vector size="6" baseType="lpstr">
      <vt:lpstr>Aptos</vt:lpstr>
      <vt:lpstr>Aptos Display</vt:lpstr>
      <vt:lpstr>Arial</vt:lpstr>
      <vt:lpstr>Office テーマ</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川西 惠子</dc:creator>
  <cp:lastModifiedBy>Administrator</cp:lastModifiedBy>
  <cp:revision>3</cp:revision>
  <cp:lastPrinted>2024-10-29T01:29:47Z</cp:lastPrinted>
  <dcterms:modified xsi:type="dcterms:W3CDTF">2024-10-29T01:48:59Z</dcterms:modified>
</cp:coreProperties>
</file>